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omments/modernComment_72C_9CF30445.xml" ContentType="application/vnd.ms-powerpoint.comment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omments/modernComment_5EA_6729DBAA.xml" ContentType="application/vnd.ms-powerpoint.comments+xml"/>
  <Override PartName="/ppt/comments/modernComment_6FF_6DBFEC99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21" r:id="rId2"/>
    <p:sldMasterId id="2147483903" r:id="rId3"/>
  </p:sldMasterIdLst>
  <p:notesMasterIdLst>
    <p:notesMasterId r:id="rId41"/>
  </p:notesMasterIdLst>
  <p:sldIdLst>
    <p:sldId id="1798" r:id="rId4"/>
    <p:sldId id="1799" r:id="rId5"/>
    <p:sldId id="1748" r:id="rId6"/>
    <p:sldId id="1804" r:id="rId7"/>
    <p:sldId id="1841" r:id="rId8"/>
    <p:sldId id="1805" r:id="rId9"/>
    <p:sldId id="1518" r:id="rId10"/>
    <p:sldId id="1803" r:id="rId11"/>
    <p:sldId id="1800" r:id="rId12"/>
    <p:sldId id="1843" r:id="rId13"/>
    <p:sldId id="1830" r:id="rId14"/>
    <p:sldId id="1844" r:id="rId15"/>
    <p:sldId id="1838" r:id="rId16"/>
    <p:sldId id="1836" r:id="rId17"/>
    <p:sldId id="1813" r:id="rId18"/>
    <p:sldId id="1845" r:id="rId19"/>
    <p:sldId id="1840" r:id="rId20"/>
    <p:sldId id="1820" r:id="rId21"/>
    <p:sldId id="1846" r:id="rId22"/>
    <p:sldId id="1828" r:id="rId23"/>
    <p:sldId id="1807" r:id="rId24"/>
    <p:sldId id="1514" r:id="rId25"/>
    <p:sldId id="1847" r:id="rId26"/>
    <p:sldId id="1801" r:id="rId27"/>
    <p:sldId id="1809" r:id="rId28"/>
    <p:sldId id="1848" r:id="rId29"/>
    <p:sldId id="1811" r:id="rId30"/>
    <p:sldId id="1849" r:id="rId31"/>
    <p:sldId id="1810" r:id="rId32"/>
    <p:sldId id="1808" r:id="rId33"/>
    <p:sldId id="1812" r:id="rId34"/>
    <p:sldId id="1791" r:id="rId35"/>
    <p:sldId id="1842" r:id="rId36"/>
    <p:sldId id="1823" r:id="rId37"/>
    <p:sldId id="1797" r:id="rId38"/>
    <p:sldId id="1794" r:id="rId39"/>
    <p:sldId id="175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01633C-2D79-E937-B1AD-CEC0B2D0E99A}" name="Dodson Flinker" initials="DF" userId="Dodson Flinker" providerId="None"/>
  <p188:author id="{96EE8ECC-FA85-5DB6-C13C-A3A0BDE5A2A2}" name="Dodson Flinker" initials="DF" userId="S::info@dodsonflinker.onmicrosoft.com::0c3ada1e-b21e-4aba-b094-b6f399ae6c09" providerId="AD"/>
  <p188:author id="{F0F7D5CE-8FB9-57A4-9E69-484FCE56840F}" name="Jack Sweeney-Taylor" initials="JST" userId="Jack Sweeney-Tayl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E7"/>
    <a:srgbClr val="F214B8"/>
    <a:srgbClr val="FF0066"/>
    <a:srgbClr val="20202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70" autoAdjust="0"/>
    <p:restoredTop sz="96130" autoAdjust="0"/>
  </p:normalViewPr>
  <p:slideViewPr>
    <p:cSldViewPr snapToGrid="0">
      <p:cViewPr varScale="1">
        <p:scale>
          <a:sx n="101" d="100"/>
          <a:sy n="101" d="100"/>
        </p:scale>
        <p:origin x="7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4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microsoft.com/office/2018/10/relationships/authors" Target="author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.10.138\elc\Shared\HDA%201%20-%20O%20Drive\Projects\23-07%20Wenham%20Iron%20Rail%20Feasibility%20Study\02-PROCESS\00-Research\Data\Census-ACS%20Data\Wenham%20Data%20ALL_ACSDP5Y2021.DP05%20Wen_Dem-Housing%202023-07-26T1913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.10.138\elc\Shared\HDA%201%20-%20O%20Drive\Projects\23-07%20Wenham%20Iron%20Rail%20Feasibility%20Study\02-PROCESS\00-Research\Data\Census-ACS%20Data\Wenham%20Data%20ALL_ACSDP5Y2021.DP05%20Wen_Dem-Housing%202023-07-26T19130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.10.138\elc\Shared\HDA%201%20-%20O%20Drive\Projects\23-07%20Wenham%20Iron%20Rail%20Feasibility%20Study\02-PROCESS\00-Research\Data\Census-ACS%20Data\Wenham%20Data%20ALL_ACSDP5Y2021.DP05%20Wen_Dem-Housing%202023-07-26T19130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.10.138\elc\Shared\HDA%201%20-%20O%20Drive\Projects\23-07%20Wenham%20Iron%20Rail%20Feasibility%20Study\02-PROCESS\00-Research\Data\Census%20OTM\CensusOTM_WenhamAllJobs_2002-2010-2020_2023-0726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.10.138\elc\Shared\HDA%201%20-%20O%20Drive\Projects\23-07%20Wenham%20Iron%20Rail%20Feasibility%20Study\02-PROCESS\00-Research\Data\Census-ACS%20Data\Wenham%20Data%20ALL_ACSDP5Y2021.DP05%20Wen_Dem-Housing%202023-07-26T19130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.10.138\elc\Shared\HDA%201%20-%20O%20Drive\Projects\23-07%20Wenham%20Iron%20Rail%20Feasibility%20Study\02-PROCESS\00-Research\Data\Census-ACS%20Data\Wenham%20Data%20ALL_ACSDP5Y2021.DP05%20Wen_Dem-Housing%202023-07-26T19130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.10.138\elc\Shared\HDA%201%20-%20O%20Drive\Projects\23-07%20Wenham%20Iron%20Rail%20Feasibility%20Study\02-PROCESS\00-Research\Data\Census-ACS%20Data\Wenham%20Data%20ALL_ACSDP5Y2021.DP05%20Wen_Dem-Housing%202023-07-26T19130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.10.138\elc\Shared\HDA%201%20-%20O%20Drive\Projects\23-07%20Wenham%20Iron%20Rail%20Feasibility%20Study\02-PROCESS\00-Research\Data\Census-ACS%20Data\Wenham%20Data%20ALL_ACSDP5Y2021.DP05%20Wen_Dem-Housing%202023-07-26T19130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.10.138\elc\Shared\HDA%201%20-%20O%20Drive\Projects\23-07%20Wenham%20Iron%20Rail%20Feasibility%20Study\02-PROCESS\00-Research\Data\Wenham%20non-Census%20Data%202023-081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.10.138\elc\Shared\HDA%201%20-%20O%20Drive\Projects\23-07%20Wenham%20Iron%20Rail%20Feasibility%20Study\02-PROCESS\00-Research\Data\Wenham%20non-Census%20Data%202023-081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Percent Growth from 1980 Population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'P1_Total Pop; other stats-calcs'!$B$20</c:f>
              <c:strCache>
                <c:ptCount val="1"/>
                <c:pt idx="0">
                  <c:v>Wenham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0.10249532286495917"/>
                  <c:y val="-5.7064466948405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D7-4D11-9558-877B253B6008}"/>
                </c:ext>
              </c:extLst>
            </c:dLbl>
            <c:dLbl>
              <c:idx val="2"/>
              <c:layout>
                <c:manualLayout>
                  <c:x val="-8.8193649907057983E-2"/>
                  <c:y val="-7.9012338851639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D7-4D11-9558-877B253B6008}"/>
                </c:ext>
              </c:extLst>
            </c:dLbl>
            <c:dLbl>
              <c:idx val="3"/>
              <c:layout>
                <c:manualLayout>
                  <c:x val="-9.0577262066708103E-2"/>
                  <c:y val="-4.3895743806466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D7-4D11-9558-877B253B6008}"/>
                </c:ext>
              </c:extLst>
            </c:dLbl>
            <c:dLbl>
              <c:idx val="4"/>
              <c:layout>
                <c:manualLayout>
                  <c:x val="4.7672243193004268E-3"/>
                  <c:y val="-8.7791487612932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D7-4D11-9558-877B253B60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'P1_Total Pop; other stats-calcs'!$A$21:$A$25</c:f>
              <c:strCache>
                <c:ptCount val="5"/>
                <c:pt idx="0">
                  <c:v>1980</c:v>
                </c:pt>
                <c:pt idx="1">
                  <c:v>1990</c:v>
                </c:pt>
                <c:pt idx="2">
                  <c:v>2000</c:v>
                </c:pt>
                <c:pt idx="3">
                  <c:v>2010</c:v>
                </c:pt>
                <c:pt idx="4">
                  <c:v>2020</c:v>
                </c:pt>
              </c:strCache>
            </c:strRef>
          </c:cat>
          <c:val>
            <c:numRef>
              <c:f>'P1_Total Pop; other stats-calcs'!$B$21:$B$25</c:f>
              <c:numCache>
                <c:formatCode>0.0%</c:formatCode>
                <c:ptCount val="5"/>
                <c:pt idx="0">
                  <c:v>0</c:v>
                </c:pt>
                <c:pt idx="1">
                  <c:v>8.0831408775981606E-2</c:v>
                </c:pt>
                <c:pt idx="2">
                  <c:v>0.13933795227097767</c:v>
                </c:pt>
                <c:pt idx="3">
                  <c:v>0.25096227867590448</c:v>
                </c:pt>
                <c:pt idx="4">
                  <c:v>0.27764947395432382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CD7-4D11-9558-877B253B6008}"/>
            </c:ext>
          </c:extLst>
        </c:ser>
        <c:ser>
          <c:idx val="1"/>
          <c:order val="1"/>
          <c:tx>
            <c:strRef>
              <c:f>'P1_Total Pop; other stats-calcs'!$C$20</c:f>
              <c:strCache>
                <c:ptCount val="1"/>
                <c:pt idx="0">
                  <c:v>Essex County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D7-4D11-9558-877B253B600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D7-4D11-9558-877B253B600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D7-4D11-9558-877B253B600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D7-4D11-9558-877B253B60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'P1_Total Pop; other stats-calcs'!$A$21:$A$25</c:f>
              <c:strCache>
                <c:ptCount val="5"/>
                <c:pt idx="0">
                  <c:v>1980</c:v>
                </c:pt>
                <c:pt idx="1">
                  <c:v>1990</c:v>
                </c:pt>
                <c:pt idx="2">
                  <c:v>2000</c:v>
                </c:pt>
                <c:pt idx="3">
                  <c:v>2010</c:v>
                </c:pt>
                <c:pt idx="4">
                  <c:v>2020</c:v>
                </c:pt>
              </c:strCache>
            </c:strRef>
          </c:cat>
          <c:val>
            <c:numRef>
              <c:f>'P1_Total Pop; other stats-calcs'!$C$21:$C$25</c:f>
              <c:numCache>
                <c:formatCode>0.0%</c:formatCode>
                <c:ptCount val="5"/>
                <c:pt idx="0">
                  <c:v>0</c:v>
                </c:pt>
                <c:pt idx="1">
                  <c:v>5.7522347356194103E-2</c:v>
                </c:pt>
                <c:pt idx="2">
                  <c:v>0.14170212363011969</c:v>
                </c:pt>
                <c:pt idx="3">
                  <c:v>0.17285585323973529</c:v>
                </c:pt>
                <c:pt idx="4">
                  <c:v>0.27807465532043829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D7-4D11-9558-877B253B6008}"/>
            </c:ext>
          </c:extLst>
        </c:ser>
        <c:ser>
          <c:idx val="2"/>
          <c:order val="2"/>
          <c:tx>
            <c:strRef>
              <c:f>'P1_Total Pop; other stats-calcs'!$D$20</c:f>
              <c:strCache>
                <c:ptCount val="1"/>
                <c:pt idx="0">
                  <c:v>Massachusetts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D7-4D11-9558-877B253B600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CD7-4D11-9558-877B253B600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CD7-4D11-9558-877B253B600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CD7-4D11-9558-877B253B60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'P1_Total Pop; other stats-calcs'!$A$21:$A$25</c:f>
              <c:strCache>
                <c:ptCount val="5"/>
                <c:pt idx="0">
                  <c:v>1980</c:v>
                </c:pt>
                <c:pt idx="1">
                  <c:v>1990</c:v>
                </c:pt>
                <c:pt idx="2">
                  <c:v>2000</c:v>
                </c:pt>
                <c:pt idx="3">
                  <c:v>2010</c:v>
                </c:pt>
                <c:pt idx="4">
                  <c:v>2020</c:v>
                </c:pt>
              </c:strCache>
            </c:strRef>
          </c:cat>
          <c:val>
            <c:numRef>
              <c:f>'P1_Total Pop; other stats-calcs'!$D$21:$D$25</c:f>
              <c:numCache>
                <c:formatCode>0.0%</c:formatCode>
                <c:ptCount val="5"/>
                <c:pt idx="0">
                  <c:v>0</c:v>
                </c:pt>
                <c:pt idx="1">
                  <c:v>4.8699006124589994E-2</c:v>
                </c:pt>
                <c:pt idx="2">
                  <c:v>0.10668852231561354</c:v>
                </c:pt>
                <c:pt idx="3">
                  <c:v>0.14129105320394486</c:v>
                </c:pt>
                <c:pt idx="4">
                  <c:v>0.22535674774278092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4CD7-4D11-9558-877B253B6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644432"/>
        <c:axId val="197628992"/>
      </c:lineChart>
      <c:catAx>
        <c:axId val="22464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628992"/>
        <c:crosses val="autoZero"/>
        <c:auto val="1"/>
        <c:lblAlgn val="ctr"/>
        <c:lblOffset val="100"/>
        <c:noMultiLvlLbl val="0"/>
      </c:catAx>
      <c:valAx>
        <c:axId val="19762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64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Housing Vacancy</a:t>
            </a:r>
            <a:r>
              <a:rPr lang="en-US" sz="1800" baseline="0" dirty="0"/>
              <a:t> </a:t>
            </a:r>
            <a:r>
              <a:rPr lang="en-US" baseline="0" dirty="0"/>
              <a:t>(% of total housing units)</a:t>
            </a:r>
            <a:endParaRPr lang="en-US" dirty="0"/>
          </a:p>
        </c:rich>
      </c:tx>
      <c:layout>
        <c:manualLayout>
          <c:xMode val="edge"/>
          <c:yMode val="edge"/>
          <c:x val="0.13795438518129996"/>
          <c:y val="5.0764892170716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'DP04_SelHousing charts (DF)'!$E$7</c:f>
              <c:strCache>
                <c:ptCount val="1"/>
                <c:pt idx="0">
                  <c:v>Rate of Vacant Housing Units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45-48D4-AE3B-3ED072B72B1B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C45-48D4-AE3B-3ED072B72B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'DP04_SelHousing charts (DF)'!$F$6:$H$6</c:f>
              <c:strCache>
                <c:ptCount val="3"/>
                <c:pt idx="0">
                  <c:v>Wenham</c:v>
                </c:pt>
                <c:pt idx="1">
                  <c:v>Essex County</c:v>
                </c:pt>
                <c:pt idx="2">
                  <c:v>Massachusetts</c:v>
                </c:pt>
              </c:strCache>
            </c:strRef>
          </c:cat>
          <c:val>
            <c:numRef>
              <c:f>'DP04_SelHousing charts (DF)'!$F$7:$H$7</c:f>
              <c:numCache>
                <c:formatCode>0.0%</c:formatCode>
                <c:ptCount val="3"/>
                <c:pt idx="0">
                  <c:v>2.3E-2</c:v>
                </c:pt>
                <c:pt idx="1">
                  <c:v>5.2999999999999999E-2</c:v>
                </c:pt>
                <c:pt idx="2">
                  <c:v>8.8999999999999996E-2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45-48D4-AE3B-3ED072B72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0108767"/>
        <c:axId val="1065494127"/>
      </c:barChart>
      <c:catAx>
        <c:axId val="1670108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5494127"/>
        <c:crosses val="autoZero"/>
        <c:auto val="1"/>
        <c:lblAlgn val="ctr"/>
        <c:lblOffset val="100"/>
        <c:noMultiLvlLbl val="0"/>
      </c:catAx>
      <c:valAx>
        <c:axId val="106549412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670108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rgbClr val="202020"/>
                </a:solidFill>
              </a:rPr>
              <a:t>Wenham </a:t>
            </a:r>
          </a:p>
          <a:p>
            <a:pPr>
              <a:defRPr/>
            </a:pPr>
            <a:r>
              <a:rPr lang="en-US" sz="1600" dirty="0">
                <a:solidFill>
                  <a:srgbClr val="202020"/>
                </a:solidFill>
              </a:rPr>
              <a:t>Transportation to Work</a:t>
            </a:r>
            <a:r>
              <a:rPr lang="en-US" sz="1600" baseline="0" dirty="0">
                <a:solidFill>
                  <a:srgbClr val="202020"/>
                </a:solidFill>
              </a:rPr>
              <a:t> </a:t>
            </a:r>
            <a:br>
              <a:rPr lang="en-US" sz="1400" baseline="0" dirty="0">
                <a:solidFill>
                  <a:srgbClr val="202020"/>
                </a:solidFill>
              </a:rPr>
            </a:br>
            <a:r>
              <a:rPr lang="en-US" sz="1200" baseline="0" dirty="0"/>
              <a:t>(Workers Aged 16 Years and Over)</a:t>
            </a:r>
            <a:endParaRPr lang="en-US" dirty="0"/>
          </a:p>
        </c:rich>
      </c:tx>
      <c:layout>
        <c:manualLayout>
          <c:xMode val="edge"/>
          <c:yMode val="edge"/>
          <c:x val="0.48102238753898102"/>
          <c:y val="1.739995770670846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215443161629339"/>
          <c:y val="7.9787040837904735E-2"/>
          <c:w val="0.33798560456016619"/>
          <c:h val="0.783293652274508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73-439F-AAEB-5CD827364319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73-439F-AAEB-5CD827364319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73-439F-AAEB-5CD827364319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973-439F-AAEB-5CD82736431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973-439F-AAEB-5CD827364319}"/>
              </c:ext>
            </c:extLst>
          </c:dPt>
          <c:dLbls>
            <c:dLbl>
              <c:idx val="0"/>
              <c:layout>
                <c:manualLayout>
                  <c:x val="-7.8671883805935344E-2"/>
                  <c:y val="0.187552835516413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73-439F-AAEB-5CD827364319}"/>
                </c:ext>
              </c:extLst>
            </c:dLbl>
            <c:dLbl>
              <c:idx val="1"/>
              <c:layout>
                <c:manualLayout>
                  <c:x val="1.90865712338104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73-439F-AAEB-5CD82736431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973-439F-AAEB-5CD827364319}"/>
                </c:ext>
              </c:extLst>
            </c:dLbl>
            <c:dLbl>
              <c:idx val="4"/>
              <c:layout>
                <c:manualLayout>
                  <c:x val="1.0465839009387631E-2"/>
                  <c:y val="0.187752360338843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973-439F-AAEB-5CD8273643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Drive</c:v>
                </c:pt>
                <c:pt idx="1">
                  <c:v>Work From Home</c:v>
                </c:pt>
                <c:pt idx="2">
                  <c:v>Walk</c:v>
                </c:pt>
                <c:pt idx="3">
                  <c:v>Public Transportation</c:v>
                </c:pt>
                <c:pt idx="4">
                  <c:v>Other Means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0.62</c:v>
                </c:pt>
                <c:pt idx="1">
                  <c:v>0.19</c:v>
                </c:pt>
                <c:pt idx="2">
                  <c:v>0.13</c:v>
                </c:pt>
                <c:pt idx="3">
                  <c:v>0.05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973-439F-AAEB-5CD827364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446473331937802"/>
          <c:y val="0.36277420778544633"/>
          <c:w val="0.46375065080055167"/>
          <c:h val="0.55935365899167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Vehicles Available per Household</a:t>
            </a:r>
          </a:p>
        </c:rich>
      </c:tx>
      <c:layout>
        <c:manualLayout>
          <c:xMode val="edge"/>
          <c:yMode val="edge"/>
          <c:x val="0.14617880698627775"/>
          <c:y val="1.78914377143758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'DP04_SelHousing charts (DF)'!$E$71</c:f>
              <c:strCache>
                <c:ptCount val="1"/>
                <c:pt idx="0">
                  <c:v>No vehicles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'DP04_SelHousing charts (DF)'!$F$70:$H$70</c:f>
              <c:strCache>
                <c:ptCount val="3"/>
                <c:pt idx="0">
                  <c:v>Wenham</c:v>
                </c:pt>
                <c:pt idx="1">
                  <c:v>Essex County</c:v>
                </c:pt>
                <c:pt idx="2">
                  <c:v>Massachusetts</c:v>
                </c:pt>
              </c:strCache>
            </c:strRef>
          </c:cat>
          <c:val>
            <c:numRef>
              <c:f>'DP04_SelHousing charts (DF)'!$F$71:$H$71</c:f>
              <c:numCache>
                <c:formatCode>0%</c:formatCode>
                <c:ptCount val="3"/>
                <c:pt idx="0">
                  <c:v>4.5999999999999999E-2</c:v>
                </c:pt>
                <c:pt idx="1">
                  <c:v>0.10299999999999999</c:v>
                </c:pt>
                <c:pt idx="2">
                  <c:v>0.121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D2-4578-8A55-A1E3DD03308F}"/>
            </c:ext>
          </c:extLst>
        </c:ser>
        <c:ser>
          <c:idx val="1"/>
          <c:order val="1"/>
          <c:tx>
            <c:strRef>
              <c:f>'DP04_SelHousing charts (DF)'!$E$72</c:f>
              <c:strCache>
                <c:ptCount val="1"/>
                <c:pt idx="0">
                  <c:v>1 vehicle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'DP04_SelHousing charts (DF)'!$F$70:$H$70</c:f>
              <c:strCache>
                <c:ptCount val="3"/>
                <c:pt idx="0">
                  <c:v>Wenham</c:v>
                </c:pt>
                <c:pt idx="1">
                  <c:v>Essex County</c:v>
                </c:pt>
                <c:pt idx="2">
                  <c:v>Massachusetts</c:v>
                </c:pt>
              </c:strCache>
            </c:strRef>
          </c:cat>
          <c:val>
            <c:numRef>
              <c:f>'DP04_SelHousing charts (DF)'!$F$72:$H$72</c:f>
              <c:numCache>
                <c:formatCode>0%</c:formatCode>
                <c:ptCount val="3"/>
                <c:pt idx="0">
                  <c:v>0.19800000000000001</c:v>
                </c:pt>
                <c:pt idx="1">
                  <c:v>0.34100000000000003</c:v>
                </c:pt>
                <c:pt idx="2">
                  <c:v>0.35199999999999998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D2-4578-8A55-A1E3DD03308F}"/>
            </c:ext>
          </c:extLst>
        </c:ser>
        <c:ser>
          <c:idx val="2"/>
          <c:order val="2"/>
          <c:tx>
            <c:strRef>
              <c:f>'DP04_SelHousing charts (DF)'!$E$73</c:f>
              <c:strCache>
                <c:ptCount val="1"/>
                <c:pt idx="0">
                  <c:v>2 or more vehicles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'DP04_SelHousing charts (DF)'!$F$70:$H$70</c:f>
              <c:strCache>
                <c:ptCount val="3"/>
                <c:pt idx="0">
                  <c:v>Wenham</c:v>
                </c:pt>
                <c:pt idx="1">
                  <c:v>Essex County</c:v>
                </c:pt>
                <c:pt idx="2">
                  <c:v>Massachusetts</c:v>
                </c:pt>
              </c:strCache>
            </c:strRef>
          </c:cat>
          <c:val>
            <c:numRef>
              <c:f>'DP04_SelHousing charts (DF)'!$F$73:$H$73</c:f>
              <c:numCache>
                <c:formatCode>0%</c:formatCode>
                <c:ptCount val="3"/>
                <c:pt idx="0">
                  <c:v>0.75600000000000001</c:v>
                </c:pt>
                <c:pt idx="1">
                  <c:v>0.55699999999999994</c:v>
                </c:pt>
                <c:pt idx="2">
                  <c:v>0.52700000000000002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D2-4578-8A55-A1E3DD0330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59525359"/>
        <c:axId val="1142551279"/>
      </c:barChart>
      <c:catAx>
        <c:axId val="11595253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551279"/>
        <c:crosses val="autoZero"/>
        <c:auto val="1"/>
        <c:lblAlgn val="ctr"/>
        <c:lblOffset val="100"/>
        <c:noMultiLvlLbl val="0"/>
      </c:catAx>
      <c:valAx>
        <c:axId val="114255127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59525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Top</a:t>
            </a:r>
            <a:r>
              <a:rPr lang="en-US" sz="1800" baseline="0" dirty="0"/>
              <a:t> 5 Industry Sectors in Wenham by Number of Employees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Analysis!$A$39:$A$43</c:f>
              <c:strCache>
                <c:ptCount val="5"/>
                <c:pt idx="0">
                  <c:v>Educational Services</c:v>
                </c:pt>
                <c:pt idx="1">
                  <c:v>Public Administration</c:v>
                </c:pt>
                <c:pt idx="2">
                  <c:v>Retail Trade</c:v>
                </c:pt>
                <c:pt idx="3">
                  <c:v>Health Care and Social Assistance</c:v>
                </c:pt>
                <c:pt idx="4">
                  <c:v>Construction</c:v>
                </c:pt>
              </c:strCache>
            </c:strRef>
          </c:cat>
          <c:val>
            <c:numRef>
              <c:f>Analysis!$B$39:$B$43</c:f>
              <c:numCache>
                <c:formatCode>0.0%</c:formatCode>
                <c:ptCount val="5"/>
                <c:pt idx="0">
                  <c:v>0.72332730560578673</c:v>
                </c:pt>
                <c:pt idx="1">
                  <c:v>6.1482820976491853E-2</c:v>
                </c:pt>
                <c:pt idx="2">
                  <c:v>3.7070524412296565E-2</c:v>
                </c:pt>
                <c:pt idx="3">
                  <c:v>3.6166365280289332E-2</c:v>
                </c:pt>
                <c:pt idx="4">
                  <c:v>3.4358047016274866E-2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57-4D7E-8B2F-D071581966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7756111"/>
        <c:axId val="794465391"/>
      </c:barChart>
      <c:catAx>
        <c:axId val="20477561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465391"/>
        <c:crosses val="autoZero"/>
        <c:auto val="1"/>
        <c:lblAlgn val="ctr"/>
        <c:lblOffset val="100"/>
        <c:noMultiLvlLbl val="0"/>
      </c:catAx>
      <c:valAx>
        <c:axId val="794465391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2047756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 dirty="0">
                <a:solidFill>
                  <a:schemeClr val="tx1"/>
                </a:solidFill>
                <a:effectLst/>
              </a:rPr>
              <a:t>Households with </a:t>
            </a:r>
            <a:br>
              <a:rPr lang="en-US" sz="1800" b="0" i="0" u="none" strike="noStrike" baseline="0" dirty="0">
                <a:solidFill>
                  <a:schemeClr val="tx1"/>
                </a:solidFill>
                <a:effectLst/>
              </a:rPr>
            </a:br>
            <a:r>
              <a:rPr lang="en-US" sz="1800" b="0" i="0" u="none" strike="noStrike" baseline="0" dirty="0">
                <a:solidFill>
                  <a:schemeClr val="tx1"/>
                </a:solidFill>
                <a:effectLst/>
              </a:rPr>
              <a:t>a Married or Cohabitating Couple</a:t>
            </a:r>
            <a:endParaRPr lang="en-US" sz="18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AE-40A5-999B-8D8ACC4B4505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AE-40A5-999B-8D8ACC4B45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Wenham</c:v>
                </c:pt>
                <c:pt idx="1">
                  <c:v>Essex County</c:v>
                </c:pt>
                <c:pt idx="2">
                  <c:v>Massachusetts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0.69</c:v>
                </c:pt>
                <c:pt idx="1">
                  <c:v>0.56000000000000005</c:v>
                </c:pt>
                <c:pt idx="2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AE-40A5-999B-8D8ACC4B45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6906112"/>
        <c:axId val="930815712"/>
      </c:barChart>
      <c:catAx>
        <c:axId val="936906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0815712"/>
        <c:crosses val="autoZero"/>
        <c:auto val="1"/>
        <c:lblAlgn val="ctr"/>
        <c:lblOffset val="100"/>
        <c:noMultiLvlLbl val="0"/>
      </c:catAx>
      <c:valAx>
        <c:axId val="9308157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36906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 dirty="0">
                <a:solidFill>
                  <a:schemeClr val="tx1"/>
                </a:solidFill>
                <a:effectLst/>
              </a:rPr>
              <a:t>Median Household Income </a:t>
            </a:r>
            <a:endParaRPr lang="en-US" sz="18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7886789151356073"/>
          <c:y val="3.3707408741849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B6-4908-95F0-C33A36D5AC24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FB6-4908-95F0-C33A36D5AC24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FB6-4908-95F0-C33A36D5AC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Wenham</c:v>
                </c:pt>
                <c:pt idx="1">
                  <c:v>Non-family Households in Wenham</c:v>
                </c:pt>
                <c:pt idx="2">
                  <c:v>Essex County </c:v>
                </c:pt>
                <c:pt idx="3">
                  <c:v>Massachusetts</c:v>
                </c:pt>
              </c:strCache>
            </c:strRef>
          </c:cat>
          <c:val>
            <c:numRef>
              <c:f>Sheet1!$B$2:$B$5</c:f>
              <c:numCache>
                <c:formatCode>"$"#,##0_);[Red]\("$"#,##0\)</c:formatCode>
                <c:ptCount val="4"/>
                <c:pt idx="0">
                  <c:v>154375</c:v>
                </c:pt>
                <c:pt idx="1">
                  <c:v>34741</c:v>
                </c:pt>
                <c:pt idx="2">
                  <c:v>86684</c:v>
                </c:pt>
                <c:pt idx="3">
                  <c:v>89026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FB6-4908-95F0-C33A36D5AC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10878624"/>
        <c:axId val="930794592"/>
      </c:barChart>
      <c:catAx>
        <c:axId val="710878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0794592"/>
        <c:crosses val="autoZero"/>
        <c:auto val="1"/>
        <c:lblAlgn val="ctr"/>
        <c:lblOffset val="100"/>
        <c:noMultiLvlLbl val="0"/>
      </c:catAx>
      <c:valAx>
        <c:axId val="930794592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71087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Housing Tenure</a:t>
            </a:r>
          </a:p>
        </c:rich>
      </c:tx>
      <c:layout>
        <c:manualLayout>
          <c:xMode val="edge"/>
          <c:yMode val="edge"/>
          <c:x val="0.24994116314577125"/>
          <c:y val="5.10595663611764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'DP04_SelHousing charts (DF)'!$E$56</c:f>
              <c:strCache>
                <c:ptCount val="1"/>
                <c:pt idx="0">
                  <c:v>Owner-occupied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'DP04_SelHousing charts (DF)'!$F$55:$H$55</c:f>
              <c:strCache>
                <c:ptCount val="3"/>
                <c:pt idx="0">
                  <c:v>Wenham</c:v>
                </c:pt>
                <c:pt idx="1">
                  <c:v>Essex County</c:v>
                </c:pt>
                <c:pt idx="2">
                  <c:v>Massachusetts</c:v>
                </c:pt>
              </c:strCache>
            </c:strRef>
          </c:cat>
          <c:val>
            <c:numRef>
              <c:f>'DP04_SelHousing charts (DF)'!$F$56:$H$56</c:f>
              <c:numCache>
                <c:formatCode>0%</c:formatCode>
                <c:ptCount val="3"/>
                <c:pt idx="0">
                  <c:v>0.874</c:v>
                </c:pt>
                <c:pt idx="1">
                  <c:v>0.63600000000000001</c:v>
                </c:pt>
                <c:pt idx="2">
                  <c:v>0.624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B6-45DE-B40A-3F673CBA4028}"/>
            </c:ext>
          </c:extLst>
        </c:ser>
        <c:ser>
          <c:idx val="1"/>
          <c:order val="1"/>
          <c:tx>
            <c:strRef>
              <c:f>'DP04_SelHousing charts (DF)'!$E$57</c:f>
              <c:strCache>
                <c:ptCount val="1"/>
                <c:pt idx="0">
                  <c:v>Renter-occupied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'DP04_SelHousing charts (DF)'!$F$55:$H$55</c:f>
              <c:strCache>
                <c:ptCount val="3"/>
                <c:pt idx="0">
                  <c:v>Wenham</c:v>
                </c:pt>
                <c:pt idx="1">
                  <c:v>Essex County</c:v>
                </c:pt>
                <c:pt idx="2">
                  <c:v>Massachusetts</c:v>
                </c:pt>
              </c:strCache>
            </c:strRef>
          </c:cat>
          <c:val>
            <c:numRef>
              <c:f>'DP04_SelHousing charts (DF)'!$F$57:$H$57</c:f>
              <c:numCache>
                <c:formatCode>0%</c:formatCode>
                <c:ptCount val="3"/>
                <c:pt idx="0">
                  <c:v>0.126</c:v>
                </c:pt>
                <c:pt idx="1">
                  <c:v>0.36399999999999999</c:v>
                </c:pt>
                <c:pt idx="2">
                  <c:v>0.376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B6-45DE-B40A-3F673CBA40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0203215"/>
        <c:axId val="987203839"/>
      </c:barChart>
      <c:catAx>
        <c:axId val="10002032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7203839"/>
        <c:crosses val="autoZero"/>
        <c:auto val="1"/>
        <c:lblAlgn val="ctr"/>
        <c:lblOffset val="100"/>
        <c:noMultiLvlLbl val="0"/>
      </c:catAx>
      <c:valAx>
        <c:axId val="98720383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00203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Cost-Burdened Households </a:t>
            </a:r>
          </a:p>
          <a:p>
            <a:pPr>
              <a:defRPr/>
            </a:pPr>
            <a:r>
              <a:rPr lang="en-US" dirty="0"/>
              <a:t>(housing costs </a:t>
            </a:r>
            <a:r>
              <a:rPr lang="en-US" u="sng" dirty="0"/>
              <a:t>&gt;</a:t>
            </a:r>
            <a:r>
              <a:rPr lang="en-US" dirty="0"/>
              <a:t> 30% of income)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'DP04_SelHousing charts (DF)'!$F$171</c:f>
              <c:strCache>
                <c:ptCount val="1"/>
                <c:pt idx="0">
                  <c:v>Proprotion of Cost-burdened Households (housing costs &gt;30% of income)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25-4E68-9692-2FA3EAEDFE2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725-4E68-9692-2FA3EAEDFE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'DP04_SelHousing charts (DF)'!$E$172:$E$174</c:f>
              <c:strCache>
                <c:ptCount val="3"/>
                <c:pt idx="0">
                  <c:v>Renter-occupied units</c:v>
                </c:pt>
                <c:pt idx="1">
                  <c:v>Owner-occupied units with a mortgage</c:v>
                </c:pt>
                <c:pt idx="2">
                  <c:v>Owner-occupied units without a mortgage</c:v>
                </c:pt>
              </c:strCache>
            </c:strRef>
          </c:cat>
          <c:val>
            <c:numRef>
              <c:f>'DP04_SelHousing charts (DF)'!$F$172:$F$174</c:f>
              <c:numCache>
                <c:formatCode>0%</c:formatCode>
                <c:ptCount val="3"/>
                <c:pt idx="0">
                  <c:v>0.53900000000000003</c:v>
                </c:pt>
                <c:pt idx="1">
                  <c:v>0.42699999999999999</c:v>
                </c:pt>
                <c:pt idx="2">
                  <c:v>0.35300000000000004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25-4E68-9692-2FA3EAEDF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0201823"/>
        <c:axId val="987205279"/>
      </c:barChart>
      <c:catAx>
        <c:axId val="100020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7205279"/>
        <c:crosses val="autoZero"/>
        <c:auto val="1"/>
        <c:lblAlgn val="ctr"/>
        <c:lblOffset val="100"/>
        <c:noMultiLvlLbl val="0"/>
      </c:catAx>
      <c:valAx>
        <c:axId val="98720527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002018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Median Household Income</a:t>
            </a:r>
          </a:p>
        </c:rich>
      </c:tx>
      <c:layout>
        <c:manualLayout>
          <c:xMode val="edge"/>
          <c:yMode val="edge"/>
          <c:x val="0.26710494381104755"/>
          <c:y val="1.6869827803778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'DP04_SelHousing charts (DF)'!$E$180</c:f>
              <c:strCache>
                <c:ptCount val="1"/>
                <c:pt idx="0">
                  <c:v>Median Household Income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A8-4CA1-AFEE-6696821CF4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'DP04_SelHousing charts (DF)'!$F$179:$G$179</c:f>
              <c:strCache>
                <c:ptCount val="2"/>
                <c:pt idx="0">
                  <c:v>Renter-Occupied</c:v>
                </c:pt>
                <c:pt idx="1">
                  <c:v>Owner-Occupied</c:v>
                </c:pt>
              </c:strCache>
            </c:strRef>
          </c:cat>
          <c:val>
            <c:numRef>
              <c:f>'DP04_SelHousing charts (DF)'!$F$180:$G$180</c:f>
              <c:numCache>
                <c:formatCode>_("$"* #,##0_);_("$"* \(#,##0\);_("$"* "-"??_);_(@_)</c:formatCode>
                <c:ptCount val="2"/>
                <c:pt idx="0">
                  <c:v>56176</c:v>
                </c:pt>
                <c:pt idx="1">
                  <c:v>149698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A8-4CA1-AFEE-6696821CF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5278191"/>
        <c:axId val="2974495"/>
      </c:barChart>
      <c:catAx>
        <c:axId val="166527819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74495"/>
        <c:crosses val="autoZero"/>
        <c:auto val="1"/>
        <c:lblAlgn val="ctr"/>
        <c:lblOffset val="100"/>
        <c:noMultiLvlLbl val="0"/>
      </c:catAx>
      <c:valAx>
        <c:axId val="2974495"/>
        <c:scaling>
          <c:orientation val="minMax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66527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Median Home Value</a:t>
            </a:r>
          </a:p>
        </c:rich>
      </c:tx>
      <c:layout>
        <c:manualLayout>
          <c:xMode val="edge"/>
          <c:yMode val="edge"/>
          <c:x val="0.39307346264114079"/>
          <c:y val="4.34978541696466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'DP04_SelHousing charts (DF)'!$A$108</c:f>
              <c:strCache>
                <c:ptCount val="1"/>
                <c:pt idx="0">
                  <c:v>Median home value of owner-occupied units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363-49BB-871F-0C32802606A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363-49BB-871F-0C32802606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'DP04_SelHousing charts (DF)'!$B$107:$D$107</c:f>
              <c:strCache>
                <c:ptCount val="3"/>
                <c:pt idx="0">
                  <c:v>Wenham</c:v>
                </c:pt>
                <c:pt idx="1">
                  <c:v>Essex County</c:v>
                </c:pt>
                <c:pt idx="2">
                  <c:v>Massachusetts</c:v>
                </c:pt>
              </c:strCache>
            </c:strRef>
          </c:cat>
          <c:val>
            <c:numRef>
              <c:f>'DP04_SelHousing charts (DF)'!$B$108:$D$108</c:f>
              <c:numCache>
                <c:formatCode>_("$"* #,##0_);_("$"* \(#,##0\);_("$"* "-"??_);_(@_)</c:formatCode>
                <c:ptCount val="3"/>
                <c:pt idx="0">
                  <c:v>682600</c:v>
                </c:pt>
                <c:pt idx="1">
                  <c:v>462900</c:v>
                </c:pt>
                <c:pt idx="2">
                  <c:v>424700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3-49BB-871F-0C32802606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8686639"/>
        <c:axId val="972436031"/>
      </c:barChart>
      <c:catAx>
        <c:axId val="10186866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436031"/>
        <c:crosses val="autoZero"/>
        <c:auto val="1"/>
        <c:lblAlgn val="ctr"/>
        <c:lblOffset val="100"/>
        <c:noMultiLvlLbl val="0"/>
      </c:catAx>
      <c:valAx>
        <c:axId val="972436031"/>
        <c:scaling>
          <c:orientation val="minMax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018686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Median Sales Price in Wenham</a:t>
            </a:r>
          </a:p>
        </c:rich>
      </c:tx>
      <c:layout>
        <c:manualLayout>
          <c:xMode val="edge"/>
          <c:yMode val="edge"/>
          <c:x val="0.32974782364368799"/>
          <c:y val="2.33924806989010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'MA AssnRealtors'!$A$2</c:f>
              <c:strCache>
                <c:ptCount val="1"/>
                <c:pt idx="0">
                  <c:v>Single-Family Property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A9-46DB-86B3-FC7D0DCB4CF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7A9-46DB-86B3-FC7D0DCB4CF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A9-46DB-86B3-FC7D0DCB4CF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7A9-46DB-86B3-FC7D0DCB4CF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7A9-46DB-86B3-FC7D0DCB4CFE}"/>
                </c:ext>
              </c:extLst>
            </c:dLbl>
            <c:dLbl>
              <c:idx val="6"/>
              <c:layout>
                <c:manualLayout>
                  <c:x val="-0.19041958095368644"/>
                  <c:y val="-7.89580101114411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7A9-46DB-86B3-FC7D0DCB4C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 AssnRealtors'!$B$1:$I$1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 Jan-July 2023</c:v>
                </c:pt>
              </c:strCache>
            </c:strRef>
          </c:cat>
          <c:val>
            <c:numRef>
              <c:f>'MA AssnRealtors'!$B$2:$I$2</c:f>
              <c:numCache>
                <c:formatCode>_("$"* #,##0_);_("$"* \(#,##0\);_("$"* "-"??_);_(@_)</c:formatCode>
                <c:ptCount val="8"/>
                <c:pt idx="0">
                  <c:v>560000</c:v>
                </c:pt>
                <c:pt idx="1">
                  <c:v>545000</c:v>
                </c:pt>
                <c:pt idx="2">
                  <c:v>699900</c:v>
                </c:pt>
                <c:pt idx="3">
                  <c:v>690000</c:v>
                </c:pt>
                <c:pt idx="4">
                  <c:v>788750</c:v>
                </c:pt>
                <c:pt idx="5">
                  <c:v>865000</c:v>
                </c:pt>
                <c:pt idx="6">
                  <c:v>885000</c:v>
                </c:pt>
                <c:pt idx="7">
                  <c:v>805000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A9-46DB-86B3-FC7D0DCB4CFE}"/>
            </c:ext>
          </c:extLst>
        </c:ser>
        <c:ser>
          <c:idx val="1"/>
          <c:order val="1"/>
          <c:tx>
            <c:strRef>
              <c:f>'MA AssnRealtors'!$A$3</c:f>
              <c:strCache>
                <c:ptCount val="1"/>
                <c:pt idx="0">
                  <c:v>Condominium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7A9-46DB-86B3-FC7D0DCB4CF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7A9-46DB-86B3-FC7D0DCB4CF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A9-46DB-86B3-FC7D0DCB4CF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A9-46DB-86B3-FC7D0DCB4CF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A9-46DB-86B3-FC7D0DCB4CFE}"/>
                </c:ext>
              </c:extLst>
            </c:dLbl>
            <c:dLbl>
              <c:idx val="6"/>
              <c:layout>
                <c:manualLayout>
                  <c:x val="-1.7377618998119918E-2"/>
                  <c:y val="-6.11428685484463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A9-46DB-86B3-FC7D0DCB4C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 AssnRealtors'!$B$1:$I$1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 Jan-July 2023</c:v>
                </c:pt>
              </c:strCache>
            </c:strRef>
          </c:cat>
          <c:val>
            <c:numRef>
              <c:f>'MA AssnRealtors'!$B$3:$I$3</c:f>
              <c:numCache>
                <c:formatCode>_("$"* #,##0_);_("$"* \(#,##0\);_("$"* "-"??_);_(@_)</c:formatCode>
                <c:ptCount val="8"/>
                <c:pt idx="0">
                  <c:v>507500</c:v>
                </c:pt>
                <c:pt idx="1">
                  <c:v>608000</c:v>
                </c:pt>
                <c:pt idx="2">
                  <c:v>425000</c:v>
                </c:pt>
                <c:pt idx="3">
                  <c:v>438750</c:v>
                </c:pt>
                <c:pt idx="4">
                  <c:v>790000</c:v>
                </c:pt>
                <c:pt idx="5">
                  <c:v>540000</c:v>
                </c:pt>
                <c:pt idx="6">
                  <c:v>1200000</c:v>
                </c:pt>
                <c:pt idx="7">
                  <c:v>521872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7A9-46DB-86B3-FC7D0DCB4C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8027663"/>
        <c:axId val="793955631"/>
      </c:lineChart>
      <c:catAx>
        <c:axId val="1058027663"/>
        <c:scaling>
          <c:orientation val="minMax"/>
        </c:scaling>
        <c:delete val="0"/>
        <c:axPos val="b"/>
        <c:numFmt formatCode="General" sourceLinked="1"/>
        <c:majorTickMark val="none"/>
        <c:minorTickMark val="cross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955631"/>
        <c:crosses val="autoZero"/>
        <c:auto val="1"/>
        <c:lblAlgn val="ctr"/>
        <c:lblOffset val="100"/>
        <c:noMultiLvlLbl val="0"/>
      </c:catAx>
      <c:valAx>
        <c:axId val="793955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8027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21861291772955"/>
          <c:y val="0.87327691509051386"/>
          <c:w val="0.72356277416454096"/>
          <c:h val="7.99381235116841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/>
              <a:t>Closed Sales in Wenham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'MA AssnRealtors'!$A$7</c:f>
              <c:strCache>
                <c:ptCount val="1"/>
                <c:pt idx="0">
                  <c:v>Single-Family Property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B3-47EA-AC8F-4B25783C304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B3-47EA-AC8F-4B25783C304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FB3-47EA-AC8F-4B25783C304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FB3-47EA-AC8F-4B25783C304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B3-47EA-AC8F-4B25783C3044}"/>
                </c:ext>
              </c:extLst>
            </c:dLbl>
            <c:dLbl>
              <c:idx val="6"/>
              <c:layout>
                <c:manualLayout>
                  <c:x val="-2.516752681904727E-2"/>
                  <c:y val="-7.97373202727010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FB3-47EA-AC8F-4B25783C3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 AssnRealtors'!$B$6:$I$6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Jan-July 2023</c:v>
                </c:pt>
              </c:strCache>
            </c:strRef>
          </c:cat>
          <c:val>
            <c:numRef>
              <c:f>'MA AssnRealtors'!$B$7:$I$7</c:f>
              <c:numCache>
                <c:formatCode>General</c:formatCode>
                <c:ptCount val="8"/>
                <c:pt idx="0">
                  <c:v>55</c:v>
                </c:pt>
                <c:pt idx="1">
                  <c:v>49</c:v>
                </c:pt>
                <c:pt idx="2">
                  <c:v>47</c:v>
                </c:pt>
                <c:pt idx="3">
                  <c:v>61</c:v>
                </c:pt>
                <c:pt idx="4">
                  <c:v>62</c:v>
                </c:pt>
                <c:pt idx="5">
                  <c:v>57</c:v>
                </c:pt>
                <c:pt idx="6">
                  <c:v>28</c:v>
                </c:pt>
                <c:pt idx="7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B3-47EA-AC8F-4B25783C3044}"/>
            </c:ext>
          </c:extLst>
        </c:ser>
        <c:ser>
          <c:idx val="1"/>
          <c:order val="1"/>
          <c:tx>
            <c:strRef>
              <c:f>'MA AssnRealtors'!$A$8</c:f>
              <c:strCache>
                <c:ptCount val="1"/>
                <c:pt idx="0">
                  <c:v>Condominium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FB3-47EA-AC8F-4B25783C304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FB3-47EA-AC8F-4B25783C304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FB3-47EA-AC8F-4B25783C304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FB3-47EA-AC8F-4B25783C304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FB3-47EA-AC8F-4B25783C304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7FB3-47EA-AC8F-4B25783C3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 AssnRealtors'!$B$6:$I$6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Jan-July 2023</c:v>
                </c:pt>
              </c:strCache>
            </c:strRef>
          </c:cat>
          <c:val>
            <c:numRef>
              <c:f>'MA AssnRealtors'!$B$8:$I$8</c:f>
              <c:numCache>
                <c:formatCode>General</c:formatCode>
                <c:ptCount val="8"/>
                <c:pt idx="0">
                  <c:v>10</c:v>
                </c:pt>
                <c:pt idx="1">
                  <c:v>4</c:v>
                </c:pt>
                <c:pt idx="2">
                  <c:v>7</c:v>
                </c:pt>
                <c:pt idx="3">
                  <c:v>10</c:v>
                </c:pt>
                <c:pt idx="4">
                  <c:v>8</c:v>
                </c:pt>
                <c:pt idx="5">
                  <c:v>14</c:v>
                </c:pt>
                <c:pt idx="6">
                  <c:v>8</c:v>
                </c:pt>
                <c:pt idx="7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B3-47EA-AC8F-4B25783C30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3532159"/>
        <c:axId val="1070722207"/>
      </c:lineChart>
      <c:catAx>
        <c:axId val="1663532159"/>
        <c:scaling>
          <c:orientation val="minMax"/>
        </c:scaling>
        <c:delete val="0"/>
        <c:axPos val="b"/>
        <c:numFmt formatCode="General" sourceLinked="1"/>
        <c:majorTickMark val="none"/>
        <c:minorTickMark val="cross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0722207"/>
        <c:crosses val="autoZero"/>
        <c:auto val="1"/>
        <c:lblAlgn val="ctr"/>
        <c:lblOffset val="100"/>
        <c:noMultiLvlLbl val="0"/>
      </c:catAx>
      <c:valAx>
        <c:axId val="1070722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3532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88466347178944"/>
          <c:y val="0.87448686147646559"/>
          <c:w val="0.77223044955507592"/>
          <c:h val="8.72255933648320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5EA_6729DBA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F3613D9-E809-434A-B1EF-4F5B942F993D}" authorId="{96EE8ECC-FA85-5DB6-C13C-A3A0BDE5A2A2}" created="2023-02-14T18:38:06.23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730796458" sldId="1514"/>
      <ac:spMk id="7" creationId="{6F6FD2E1-C886-17B3-D5FF-4A369FB60DAC}"/>
      <ac:txMk cp="0">
        <ac:context len="88" hash="3051208965"/>
      </ac:txMk>
    </ac:txMkLst>
    <p188:pos x="2860975" y="269787"/>
    <p188:txBody>
      <a:bodyPr/>
      <a:lstStyle/>
      <a:p>
        <a:r>
          <a:rPr lang="en-US"/>
          <a:t>I changed the title of this slide. I think this part happens after the charrette once we have  a better idea of what the zoning should be</a:t>
        </a:r>
      </a:p>
    </p188:txBody>
  </p188:cm>
</p188:cmLst>
</file>

<file path=ppt/comments/modernComment_6FF_6DBFEC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2E160D-A3F2-44E6-AA36-3CF4B99237CC}" authorId="{96EE8ECC-FA85-5DB6-C13C-A3A0BDE5A2A2}" created="2023-02-14T21:12:41.795">
    <pc:sldMkLst xmlns:pc="http://schemas.microsoft.com/office/powerpoint/2013/main/command">
      <pc:docMk/>
      <pc:sldMk cId="1841294489" sldId="1791"/>
    </pc:sldMkLst>
    <p188:txBody>
      <a:bodyPr/>
      <a:lstStyle/>
      <a:p>
        <a:r>
          <a:rPr lang="en-US"/>
          <a:t>added</a:t>
        </a:r>
      </a:p>
    </p188:txBody>
  </p188:cm>
</p188:cmLst>
</file>

<file path=ppt/comments/modernComment_72C_9CF3044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608DAEF-CE55-4954-AB5D-AE20D041AF91}" authorId="{F0F7D5CE-8FB9-57A4-9E69-484FCE56840F}" created="2023-08-11T16:11:25.92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633172037" sldId="1836"/>
      <ac:spMk id="2" creationId="{BAD320AE-4C91-8280-B677-A340F367B997}"/>
      <ac:txMk cp="257" len="103">
        <ac:context len="502" hash="2446712097"/>
      </ac:txMk>
    </ac:txMkLst>
    <p188:pos x="5808615" y="2974884"/>
    <p188:txBody>
      <a:bodyPr/>
      <a:lstStyle/>
      <a:p>
        <a:r>
          <a:rPr lang="en-US"/>
          <a:t>I'm not sure where this data is from.</a:t>
        </a:r>
      </a:p>
    </p188:txBody>
  </p188:cm>
</p188:cmLst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3E2479-ADF7-48CD-9DFC-CA0FA1D4FF74}" type="doc">
      <dgm:prSet loTypeId="urn:microsoft.com/office/officeart/2005/8/layout/funnel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F5B4E0-466D-4D05-BD38-8AFF492708B5}">
      <dgm:prSet phldrT="[Text]" custT="1"/>
      <dgm:spPr/>
      <dgm:t>
        <a:bodyPr/>
        <a:lstStyle/>
        <a:p>
          <a:r>
            <a:rPr lang="en-US" sz="2000" b="1" dirty="0">
              <a:solidFill>
                <a:schemeClr val="accent1">
                  <a:lumMod val="50000"/>
                </a:schemeClr>
              </a:solidFill>
              <a:latin typeface="Arial Nova Cond" panose="020B0506020202020204" pitchFamily="34" charset="0"/>
            </a:rPr>
            <a:t>Iron Rail Property </a:t>
          </a:r>
          <a:br>
            <a:rPr lang="en-US" sz="2000" b="1" dirty="0">
              <a:solidFill>
                <a:schemeClr val="accent1">
                  <a:lumMod val="50000"/>
                </a:schemeClr>
              </a:solidFill>
              <a:latin typeface="Arial Nova Cond" panose="020B0506020202020204" pitchFamily="34" charset="0"/>
            </a:rPr>
          </a:br>
          <a:r>
            <a:rPr lang="en-US" sz="2000" b="1" dirty="0">
              <a:solidFill>
                <a:schemeClr val="accent1">
                  <a:lumMod val="50000"/>
                </a:schemeClr>
              </a:solidFill>
              <a:latin typeface="Arial Nova Cond" panose="020B0506020202020204" pitchFamily="34" charset="0"/>
            </a:rPr>
            <a:t>Highest &amp; Best Use</a:t>
          </a:r>
        </a:p>
      </dgm:t>
    </dgm:pt>
    <dgm:pt modelId="{CCF42B3D-5A93-4E06-9483-51880521827A}" type="parTrans" cxnId="{E20A9B16-EF77-4610-AFF2-61D4F6B03AA7}">
      <dgm:prSet/>
      <dgm:spPr/>
      <dgm:t>
        <a:bodyPr/>
        <a:lstStyle/>
        <a:p>
          <a:endParaRPr lang="en-US"/>
        </a:p>
      </dgm:t>
    </dgm:pt>
    <dgm:pt modelId="{3ED16354-A0F9-43D3-A734-CAA41FC38586}" type="sibTrans" cxnId="{E20A9B16-EF77-4610-AFF2-61D4F6B03AA7}">
      <dgm:prSet/>
      <dgm:spPr/>
      <dgm:t>
        <a:bodyPr/>
        <a:lstStyle/>
        <a:p>
          <a:endParaRPr lang="en-US"/>
        </a:p>
      </dgm:t>
    </dgm:pt>
    <dgm:pt modelId="{11E5A597-10E6-4ACB-A27E-7870BCF43CAF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600">
              <a:latin typeface="Arial Nova Cond" panose="020B0506020202020204" pitchFamily="34" charset="0"/>
            </a:rPr>
            <a:t>Public Engagement</a:t>
          </a:r>
        </a:p>
      </dgm:t>
    </dgm:pt>
    <dgm:pt modelId="{971F47D7-E1E4-41C8-B6FA-06B44CA17C4C}" type="sibTrans" cxnId="{2EFC41E6-EC4A-42C5-93FC-D4A05666CDE5}">
      <dgm:prSet/>
      <dgm:spPr/>
      <dgm:t>
        <a:bodyPr/>
        <a:lstStyle/>
        <a:p>
          <a:endParaRPr lang="en-US"/>
        </a:p>
      </dgm:t>
    </dgm:pt>
    <dgm:pt modelId="{CFBCAD78-8B31-4C2A-B13E-4DBA6C16470F}" type="parTrans" cxnId="{2EFC41E6-EC4A-42C5-93FC-D4A05666CDE5}">
      <dgm:prSet/>
      <dgm:spPr/>
      <dgm:t>
        <a:bodyPr/>
        <a:lstStyle/>
        <a:p>
          <a:endParaRPr lang="en-US"/>
        </a:p>
      </dgm:t>
    </dgm:pt>
    <dgm:pt modelId="{DADCC3F2-AFBF-41B5-A266-CE0B8DB9715D}">
      <dgm:prSet phldrT="[Text]" custT="1"/>
      <dgm:spPr/>
      <dgm:t>
        <a:bodyPr/>
        <a:lstStyle/>
        <a:p>
          <a:r>
            <a:rPr lang="en-US" sz="1600">
              <a:latin typeface="Arial Nova Cond" panose="020B0506020202020204" pitchFamily="34" charset="0"/>
            </a:rPr>
            <a:t>Analysis</a:t>
          </a:r>
        </a:p>
      </dgm:t>
    </dgm:pt>
    <dgm:pt modelId="{ECD2117E-15DF-49A5-887E-212A2F1F9387}" type="sibTrans" cxnId="{ED05CC84-2B60-4522-99E5-0FD23A963E02}">
      <dgm:prSet/>
      <dgm:spPr/>
      <dgm:t>
        <a:bodyPr/>
        <a:lstStyle/>
        <a:p>
          <a:endParaRPr lang="en-US"/>
        </a:p>
      </dgm:t>
    </dgm:pt>
    <dgm:pt modelId="{1E3047D1-E376-41B3-B85D-9183BF0ECB1A}" type="parTrans" cxnId="{ED05CC84-2B60-4522-99E5-0FD23A963E02}">
      <dgm:prSet/>
      <dgm:spPr/>
      <dgm:t>
        <a:bodyPr/>
        <a:lstStyle/>
        <a:p>
          <a:endParaRPr lang="en-US"/>
        </a:p>
      </dgm:t>
    </dgm:pt>
    <dgm:pt modelId="{0531EEBC-B395-4E3C-AFAC-B3133B693D6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>
              <a:latin typeface="Arial Nova Cond" panose="020B0506020202020204" pitchFamily="34" charset="0"/>
            </a:rPr>
            <a:t>Design Scenarios</a:t>
          </a:r>
        </a:p>
      </dgm:t>
    </dgm:pt>
    <dgm:pt modelId="{5203F217-52A5-4146-A2D3-1A598C8B1BB6}" type="sibTrans" cxnId="{644C809B-4FCA-482F-822D-17F668E5908B}">
      <dgm:prSet/>
      <dgm:spPr/>
      <dgm:t>
        <a:bodyPr/>
        <a:lstStyle/>
        <a:p>
          <a:endParaRPr lang="en-US"/>
        </a:p>
      </dgm:t>
    </dgm:pt>
    <dgm:pt modelId="{B75C914B-5DC5-4933-A947-6CCBEF25C5B2}" type="parTrans" cxnId="{644C809B-4FCA-482F-822D-17F668E5908B}">
      <dgm:prSet/>
      <dgm:spPr/>
      <dgm:t>
        <a:bodyPr/>
        <a:lstStyle/>
        <a:p>
          <a:endParaRPr lang="en-US"/>
        </a:p>
      </dgm:t>
    </dgm:pt>
    <dgm:pt modelId="{4ADE46BF-7003-43BD-9195-DC9A1D021798}" type="pres">
      <dgm:prSet presAssocID="{B33E2479-ADF7-48CD-9DFC-CA0FA1D4FF74}" presName="Name0" presStyleCnt="0">
        <dgm:presLayoutVars>
          <dgm:chMax val="4"/>
          <dgm:resizeHandles val="exact"/>
        </dgm:presLayoutVars>
      </dgm:prSet>
      <dgm:spPr/>
    </dgm:pt>
    <dgm:pt modelId="{0F65BB5F-0C3D-4313-91FD-826CB76C1F93}" type="pres">
      <dgm:prSet presAssocID="{B33E2479-ADF7-48CD-9DFC-CA0FA1D4FF74}" presName="ellipse" presStyleLbl="trBgShp" presStyleIdx="0" presStyleCnt="1" custScaleX="102931" custScaleY="94226" custLinFactNeighborX="3322" custLinFactNeighborY="-9814"/>
      <dgm:spPr>
        <a:noFill/>
      </dgm:spPr>
    </dgm:pt>
    <dgm:pt modelId="{DDDCFBF5-65C3-4279-9350-8721522A3DC4}" type="pres">
      <dgm:prSet presAssocID="{B33E2479-ADF7-48CD-9DFC-CA0FA1D4FF74}" presName="arrow1" presStyleLbl="fgShp" presStyleIdx="0" presStyleCnt="1" custScaleY="126867" custLinFactNeighborX="14264" custLinFactNeighborY="-33126"/>
      <dgm:spPr>
        <a:solidFill>
          <a:srgbClr val="002060"/>
        </a:solidFill>
      </dgm:spPr>
    </dgm:pt>
    <dgm:pt modelId="{6C4AFF4E-80C2-47CD-B570-0B00CE193A28}" type="pres">
      <dgm:prSet presAssocID="{B33E2479-ADF7-48CD-9DFC-CA0FA1D4FF74}" presName="rectangle" presStyleLbl="revTx" presStyleIdx="0" presStyleCnt="1" custLinFactNeighborX="1217" custLinFactNeighborY="19416">
        <dgm:presLayoutVars>
          <dgm:bulletEnabled val="1"/>
        </dgm:presLayoutVars>
      </dgm:prSet>
      <dgm:spPr/>
    </dgm:pt>
    <dgm:pt modelId="{B1EB1D7F-5BCC-415F-B872-C246ECCC049D}" type="pres">
      <dgm:prSet presAssocID="{DADCC3F2-AFBF-41B5-A266-CE0B8DB9715D}" presName="item1" presStyleLbl="node1" presStyleIdx="0" presStyleCnt="3" custScaleX="156886" custScaleY="82137" custLinFactNeighborX="-17214" custLinFactNeighborY="-26998">
        <dgm:presLayoutVars>
          <dgm:bulletEnabled val="1"/>
        </dgm:presLayoutVars>
      </dgm:prSet>
      <dgm:spPr/>
    </dgm:pt>
    <dgm:pt modelId="{9797F565-798B-450D-91E8-EA2379CA10D0}" type="pres">
      <dgm:prSet presAssocID="{0531EEBC-B395-4E3C-AFAC-B3133B693D6E}" presName="item2" presStyleLbl="node1" presStyleIdx="1" presStyleCnt="3" custScaleX="135978" custScaleY="79964" custLinFactX="32784" custLinFactNeighborX="100000" custLinFactNeighborY="-13715">
        <dgm:presLayoutVars>
          <dgm:bulletEnabled val="1"/>
        </dgm:presLayoutVars>
      </dgm:prSet>
      <dgm:spPr/>
    </dgm:pt>
    <dgm:pt modelId="{6DF9DA24-CEE2-4F6C-A5AE-E6A53A359D26}" type="pres">
      <dgm:prSet presAssocID="{1DF5B4E0-466D-4D05-BD38-8AFF492708B5}" presName="item3" presStyleLbl="node1" presStyleIdx="2" presStyleCnt="3" custScaleX="169630" custScaleY="74866" custLinFactNeighborX="-99524" custLinFactNeighborY="-11466">
        <dgm:presLayoutVars>
          <dgm:bulletEnabled val="1"/>
        </dgm:presLayoutVars>
      </dgm:prSet>
      <dgm:spPr/>
    </dgm:pt>
    <dgm:pt modelId="{0F99A59C-6D42-40CB-A45B-65ECDAF01B3D}" type="pres">
      <dgm:prSet presAssocID="{B33E2479-ADF7-48CD-9DFC-CA0FA1D4FF74}" presName="funnel" presStyleLbl="trAlignAcc1" presStyleIdx="0" presStyleCnt="1" custScaleY="95171" custLinFactNeighborX="1148" custLinFactNeighborY="-3346"/>
      <dgm:spPr/>
    </dgm:pt>
  </dgm:ptLst>
  <dgm:cxnLst>
    <dgm:cxn modelId="{8D00A411-7103-452D-A4A0-953671A5446B}" type="presOf" srcId="{B33E2479-ADF7-48CD-9DFC-CA0FA1D4FF74}" destId="{4ADE46BF-7003-43BD-9195-DC9A1D021798}" srcOrd="0" destOrd="0" presId="urn:microsoft.com/office/officeart/2005/8/layout/funnel1"/>
    <dgm:cxn modelId="{E20A9B16-EF77-4610-AFF2-61D4F6B03AA7}" srcId="{B33E2479-ADF7-48CD-9DFC-CA0FA1D4FF74}" destId="{1DF5B4E0-466D-4D05-BD38-8AFF492708B5}" srcOrd="3" destOrd="0" parTransId="{CCF42B3D-5A93-4E06-9483-51880521827A}" sibTransId="{3ED16354-A0F9-43D3-A734-CAA41FC38586}"/>
    <dgm:cxn modelId="{D1B5A23A-D1B5-4494-B3A0-1AD219EF78A5}" type="presOf" srcId="{DADCC3F2-AFBF-41B5-A266-CE0B8DB9715D}" destId="{9797F565-798B-450D-91E8-EA2379CA10D0}" srcOrd="0" destOrd="0" presId="urn:microsoft.com/office/officeart/2005/8/layout/funnel1"/>
    <dgm:cxn modelId="{2EEBE766-FC5F-4939-8F16-9CA649956F30}" type="presOf" srcId="{1DF5B4E0-466D-4D05-BD38-8AFF492708B5}" destId="{6C4AFF4E-80C2-47CD-B570-0B00CE193A28}" srcOrd="0" destOrd="0" presId="urn:microsoft.com/office/officeart/2005/8/layout/funnel1"/>
    <dgm:cxn modelId="{ED05CC84-2B60-4522-99E5-0FD23A963E02}" srcId="{B33E2479-ADF7-48CD-9DFC-CA0FA1D4FF74}" destId="{DADCC3F2-AFBF-41B5-A266-CE0B8DB9715D}" srcOrd="1" destOrd="0" parTransId="{1E3047D1-E376-41B3-B85D-9183BF0ECB1A}" sibTransId="{ECD2117E-15DF-49A5-887E-212A2F1F9387}"/>
    <dgm:cxn modelId="{17548E8A-1DD7-44AD-A6DE-96F71BE64848}" type="presOf" srcId="{0531EEBC-B395-4E3C-AFAC-B3133B693D6E}" destId="{B1EB1D7F-5BCC-415F-B872-C246ECCC049D}" srcOrd="0" destOrd="0" presId="urn:microsoft.com/office/officeart/2005/8/layout/funnel1"/>
    <dgm:cxn modelId="{644C809B-4FCA-482F-822D-17F668E5908B}" srcId="{B33E2479-ADF7-48CD-9DFC-CA0FA1D4FF74}" destId="{0531EEBC-B395-4E3C-AFAC-B3133B693D6E}" srcOrd="2" destOrd="0" parTransId="{B75C914B-5DC5-4933-A947-6CCBEF25C5B2}" sibTransId="{5203F217-52A5-4146-A2D3-1A598C8B1BB6}"/>
    <dgm:cxn modelId="{0BE675A3-E400-4C80-8CB9-FD899A05AD69}" type="presOf" srcId="{11E5A597-10E6-4ACB-A27E-7870BCF43CAF}" destId="{6DF9DA24-CEE2-4F6C-A5AE-E6A53A359D26}" srcOrd="0" destOrd="0" presId="urn:microsoft.com/office/officeart/2005/8/layout/funnel1"/>
    <dgm:cxn modelId="{2EFC41E6-EC4A-42C5-93FC-D4A05666CDE5}" srcId="{B33E2479-ADF7-48CD-9DFC-CA0FA1D4FF74}" destId="{11E5A597-10E6-4ACB-A27E-7870BCF43CAF}" srcOrd="0" destOrd="0" parTransId="{CFBCAD78-8B31-4C2A-B13E-4DBA6C16470F}" sibTransId="{971F47D7-E1E4-41C8-B6FA-06B44CA17C4C}"/>
    <dgm:cxn modelId="{8A862674-AE64-4E5A-8ECC-2D8D70001498}" type="presParOf" srcId="{4ADE46BF-7003-43BD-9195-DC9A1D021798}" destId="{0F65BB5F-0C3D-4313-91FD-826CB76C1F93}" srcOrd="0" destOrd="0" presId="urn:microsoft.com/office/officeart/2005/8/layout/funnel1"/>
    <dgm:cxn modelId="{131D8900-962A-436A-85FE-1BAACFF5154E}" type="presParOf" srcId="{4ADE46BF-7003-43BD-9195-DC9A1D021798}" destId="{DDDCFBF5-65C3-4279-9350-8721522A3DC4}" srcOrd="1" destOrd="0" presId="urn:microsoft.com/office/officeart/2005/8/layout/funnel1"/>
    <dgm:cxn modelId="{24474E8F-AD79-4143-BBE2-33F9CF449AF3}" type="presParOf" srcId="{4ADE46BF-7003-43BD-9195-DC9A1D021798}" destId="{6C4AFF4E-80C2-47CD-B570-0B00CE193A28}" srcOrd="2" destOrd="0" presId="urn:microsoft.com/office/officeart/2005/8/layout/funnel1"/>
    <dgm:cxn modelId="{A40E434C-6F33-4C65-A0E4-3F8E8A1EFAFA}" type="presParOf" srcId="{4ADE46BF-7003-43BD-9195-DC9A1D021798}" destId="{B1EB1D7F-5BCC-415F-B872-C246ECCC049D}" srcOrd="3" destOrd="0" presId="urn:microsoft.com/office/officeart/2005/8/layout/funnel1"/>
    <dgm:cxn modelId="{16AA90BC-C363-4F99-AB19-F1DA058F0206}" type="presParOf" srcId="{4ADE46BF-7003-43BD-9195-DC9A1D021798}" destId="{9797F565-798B-450D-91E8-EA2379CA10D0}" srcOrd="4" destOrd="0" presId="urn:microsoft.com/office/officeart/2005/8/layout/funnel1"/>
    <dgm:cxn modelId="{27ED527B-315E-454B-9D83-7E606D0DA8F3}" type="presParOf" srcId="{4ADE46BF-7003-43BD-9195-DC9A1D021798}" destId="{6DF9DA24-CEE2-4F6C-A5AE-E6A53A359D26}" srcOrd="5" destOrd="0" presId="urn:microsoft.com/office/officeart/2005/8/layout/funnel1"/>
    <dgm:cxn modelId="{E62D2296-5863-4594-82D2-F47CBECA2297}" type="presParOf" srcId="{4ADE46BF-7003-43BD-9195-DC9A1D021798}" destId="{0F99A59C-6D42-40CB-A45B-65ECDAF01B3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FE8CCE-0250-41CE-A0D7-7D63CAF4FC59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04B62A-0048-47AC-957B-A7C276EECB64}">
      <dgm:prSet custT="1"/>
      <dgm:spPr/>
      <dgm:t>
        <a:bodyPr/>
        <a:lstStyle/>
        <a:p>
          <a:pPr>
            <a:defRPr b="1"/>
          </a:pPr>
          <a:r>
            <a:rPr lang="en-US" sz="2800">
              <a:solidFill>
                <a:schemeClr val="accent6"/>
              </a:solidFill>
            </a:rPr>
            <a:t>July</a:t>
          </a:r>
          <a:endParaRPr lang="en-US" sz="2800" dirty="0">
            <a:solidFill>
              <a:schemeClr val="accent6"/>
            </a:solidFill>
          </a:endParaRPr>
        </a:p>
      </dgm:t>
    </dgm:pt>
    <dgm:pt modelId="{FFB0AB60-6570-4A43-96E9-34604966D774}" type="parTrans" cxnId="{29B5A88E-35E3-4B85-B251-2E97B6D00826}">
      <dgm:prSet/>
      <dgm:spPr/>
      <dgm:t>
        <a:bodyPr/>
        <a:lstStyle/>
        <a:p>
          <a:endParaRPr lang="en-US"/>
        </a:p>
      </dgm:t>
    </dgm:pt>
    <dgm:pt modelId="{43331A02-A81C-4FF7-8AF5-B612C13FC347}" type="sibTrans" cxnId="{29B5A88E-35E3-4B85-B251-2E97B6D00826}">
      <dgm:prSet/>
      <dgm:spPr/>
      <dgm:t>
        <a:bodyPr/>
        <a:lstStyle/>
        <a:p>
          <a:endParaRPr lang="en-US"/>
        </a:p>
      </dgm:t>
    </dgm:pt>
    <dgm:pt modelId="{66050294-5097-4BD5-B8BB-34EB743371C2}">
      <dgm:prSet custT="1"/>
      <dgm:spPr/>
      <dgm:t>
        <a:bodyPr/>
        <a:lstStyle/>
        <a:p>
          <a:pPr>
            <a:defRPr b="1"/>
          </a:pPr>
          <a:r>
            <a:rPr lang="en-US" sz="2800">
              <a:solidFill>
                <a:schemeClr val="accent6"/>
              </a:solidFill>
            </a:rPr>
            <a:t>September</a:t>
          </a:r>
          <a:endParaRPr lang="en-US" sz="2800" dirty="0">
            <a:solidFill>
              <a:schemeClr val="accent6"/>
            </a:solidFill>
          </a:endParaRPr>
        </a:p>
      </dgm:t>
    </dgm:pt>
    <dgm:pt modelId="{3037F3D8-D9A4-4006-B69A-9EC56D761157}" type="parTrans" cxnId="{A9C3BF26-9A14-4375-A234-377CFBC97538}">
      <dgm:prSet/>
      <dgm:spPr/>
      <dgm:t>
        <a:bodyPr/>
        <a:lstStyle/>
        <a:p>
          <a:endParaRPr lang="en-US"/>
        </a:p>
      </dgm:t>
    </dgm:pt>
    <dgm:pt modelId="{DCD42FE5-F77F-4F3E-91D3-F35BF22F5CD8}" type="sibTrans" cxnId="{A9C3BF26-9A14-4375-A234-377CFBC97538}">
      <dgm:prSet/>
      <dgm:spPr/>
      <dgm:t>
        <a:bodyPr/>
        <a:lstStyle/>
        <a:p>
          <a:endParaRPr lang="en-US"/>
        </a:p>
      </dgm:t>
    </dgm:pt>
    <dgm:pt modelId="{ACBFA090-FCA6-5F4A-A33D-8560B00AA92B}">
      <dgm:prSet custT="1"/>
      <dgm:spPr/>
      <dgm:t>
        <a:bodyPr/>
        <a:lstStyle/>
        <a:p>
          <a:pPr>
            <a:defRPr b="1"/>
          </a:pPr>
          <a:r>
            <a:rPr lang="en-US" sz="2800">
              <a:solidFill>
                <a:schemeClr val="accent6"/>
              </a:solidFill>
            </a:rPr>
            <a:t>August</a:t>
          </a:r>
          <a:endParaRPr lang="en-US" sz="2800" dirty="0">
            <a:solidFill>
              <a:schemeClr val="accent6"/>
            </a:solidFill>
          </a:endParaRPr>
        </a:p>
      </dgm:t>
    </dgm:pt>
    <dgm:pt modelId="{221DED02-C999-1B46-92B9-82E89842F5BC}" type="parTrans" cxnId="{80C5DAF0-7D39-BE4B-A709-FD4CFB716989}">
      <dgm:prSet/>
      <dgm:spPr/>
      <dgm:t>
        <a:bodyPr/>
        <a:lstStyle/>
        <a:p>
          <a:endParaRPr lang="en-US"/>
        </a:p>
      </dgm:t>
    </dgm:pt>
    <dgm:pt modelId="{C6E63134-1AEE-5843-A139-E7E10435DF70}" type="sibTrans" cxnId="{80C5DAF0-7D39-BE4B-A709-FD4CFB716989}">
      <dgm:prSet/>
      <dgm:spPr/>
      <dgm:t>
        <a:bodyPr/>
        <a:lstStyle/>
        <a:p>
          <a:endParaRPr lang="en-US"/>
        </a:p>
      </dgm:t>
    </dgm:pt>
    <dgm:pt modelId="{C35E4795-C16E-8C4B-AC08-22A5A24FC75A}">
      <dgm:prSet custT="1"/>
      <dgm:spPr/>
      <dgm:t>
        <a:bodyPr/>
        <a:lstStyle/>
        <a:p>
          <a:pPr>
            <a:defRPr b="1"/>
          </a:pPr>
          <a:r>
            <a:rPr lang="en-US" sz="2800">
              <a:solidFill>
                <a:schemeClr val="accent6"/>
              </a:solidFill>
            </a:rPr>
            <a:t>October</a:t>
          </a:r>
          <a:endParaRPr lang="en-US" sz="2800" dirty="0">
            <a:solidFill>
              <a:schemeClr val="accent6"/>
            </a:solidFill>
          </a:endParaRPr>
        </a:p>
      </dgm:t>
    </dgm:pt>
    <dgm:pt modelId="{5F68BA4B-0B4F-304C-9D0F-C90CB0921FC6}" type="parTrans" cxnId="{77B0FEC2-E973-7A41-B08C-FFF5038AD801}">
      <dgm:prSet/>
      <dgm:spPr/>
      <dgm:t>
        <a:bodyPr/>
        <a:lstStyle/>
        <a:p>
          <a:endParaRPr lang="en-US"/>
        </a:p>
      </dgm:t>
    </dgm:pt>
    <dgm:pt modelId="{801BFC99-A4AA-BC4B-91C9-2ED4396D4630}" type="sibTrans" cxnId="{77B0FEC2-E973-7A41-B08C-FFF5038AD801}">
      <dgm:prSet/>
      <dgm:spPr/>
      <dgm:t>
        <a:bodyPr/>
        <a:lstStyle/>
        <a:p>
          <a:endParaRPr lang="en-US"/>
        </a:p>
      </dgm:t>
    </dgm:pt>
    <dgm:pt modelId="{117036CD-E38E-1741-8A4C-CBE5B40107A6}" type="pres">
      <dgm:prSet presAssocID="{EAFE8CCE-0250-41CE-A0D7-7D63CAF4FC59}" presName="root" presStyleCnt="0">
        <dgm:presLayoutVars>
          <dgm:chMax/>
          <dgm:chPref/>
          <dgm:animLvl val="lvl"/>
        </dgm:presLayoutVars>
      </dgm:prSet>
      <dgm:spPr/>
    </dgm:pt>
    <dgm:pt modelId="{B1421128-8D01-5D41-B0EB-4DEC46A623FB}" type="pres">
      <dgm:prSet presAssocID="{EAFE8CCE-0250-41CE-A0D7-7D63CAF4FC59}" presName="divider" presStyleLbl="fgAcc1" presStyleIdx="0" presStyleCnt="5" custLinFactNeighborY="5907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707D332C-76CD-2B47-B1A9-9D19323A0BE7}" type="pres">
      <dgm:prSet presAssocID="{EAFE8CCE-0250-41CE-A0D7-7D63CAF4FC59}" presName="nodes" presStyleCnt="0">
        <dgm:presLayoutVars>
          <dgm:chMax/>
          <dgm:chPref/>
          <dgm:animLvl val="lvl"/>
        </dgm:presLayoutVars>
      </dgm:prSet>
      <dgm:spPr/>
    </dgm:pt>
    <dgm:pt modelId="{7B604B90-ACDA-5E4E-BE54-46A0D0AC693F}" type="pres">
      <dgm:prSet presAssocID="{F104B62A-0048-47AC-957B-A7C276EECB64}" presName="composite" presStyleCnt="0"/>
      <dgm:spPr/>
    </dgm:pt>
    <dgm:pt modelId="{9EB1C6EE-FBD1-9245-88AA-26221E8F7F9A}" type="pres">
      <dgm:prSet presAssocID="{F104B62A-0048-47AC-957B-A7C276EECB64}" presName="ConnectorPoint" presStyleLbl="lnNode1" presStyleIdx="0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C0D5118-8874-EE42-BA46-353466170996}" type="pres">
      <dgm:prSet presAssocID="{F104B62A-0048-47AC-957B-A7C276EECB64}" presName="DropPinPlaceHolder" presStyleCnt="0"/>
      <dgm:spPr/>
    </dgm:pt>
    <dgm:pt modelId="{ABEAE98B-C11E-5540-8848-80304F20DDE8}" type="pres">
      <dgm:prSet presAssocID="{F104B62A-0048-47AC-957B-A7C276EECB64}" presName="DropPin" presStyleLbl="alignNode1" presStyleIdx="0" presStyleCnt="4"/>
      <dgm:spPr/>
    </dgm:pt>
    <dgm:pt modelId="{890BBFEF-319E-634F-AB96-1DF2C016342A}" type="pres">
      <dgm:prSet presAssocID="{F104B62A-0048-47AC-957B-A7C276EECB64}" presName="Ellipse" presStyleLbl="fgAcc1" presStyleIdx="1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hlinkshowjump?jump=nextslide"/>
          </dgm14:cNvPr>
        </a:ext>
      </dgm:extLst>
    </dgm:pt>
    <dgm:pt modelId="{AEF05FC9-B30B-014A-9333-DB694768429E}" type="pres">
      <dgm:prSet presAssocID="{F104B62A-0048-47AC-957B-A7C276EECB64}" presName="L2TextContainer" presStyleLbl="revTx" presStyleIdx="0" presStyleCnt="8">
        <dgm:presLayoutVars>
          <dgm:bulletEnabled val="1"/>
        </dgm:presLayoutVars>
      </dgm:prSet>
      <dgm:spPr/>
    </dgm:pt>
    <dgm:pt modelId="{1AE7CA6F-8AAD-0549-A3B2-BF42B130829F}" type="pres">
      <dgm:prSet presAssocID="{F104B62A-0048-47AC-957B-A7C276EECB64}" presName="L1TextContainer" presStyleLbl="revTx" presStyleIdx="1" presStyleCnt="8" custLinFactNeighborY="-56180">
        <dgm:presLayoutVars>
          <dgm:chMax val="1"/>
          <dgm:chPref val="1"/>
          <dgm:bulletEnabled val="1"/>
        </dgm:presLayoutVars>
      </dgm:prSet>
      <dgm:spPr/>
    </dgm:pt>
    <dgm:pt modelId="{EAA40405-CE51-2249-BDB5-4CD789542CED}" type="pres">
      <dgm:prSet presAssocID="{F104B62A-0048-47AC-957B-A7C276EECB64}" presName="ConnectLine" presStyleLbl="sibTrans1D1" presStyleIdx="0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C2D7A367-9844-C543-A724-C47EA63A910C}" type="pres">
      <dgm:prSet presAssocID="{F104B62A-0048-47AC-957B-A7C276EECB64}" presName="EmptyPlaceHolder" presStyleCnt="0"/>
      <dgm:spPr/>
    </dgm:pt>
    <dgm:pt modelId="{A2963DEC-1C72-3649-ABCD-E132455C0719}" type="pres">
      <dgm:prSet presAssocID="{43331A02-A81C-4FF7-8AF5-B612C13FC347}" presName="spaceBetweenRectangles" presStyleCnt="0"/>
      <dgm:spPr/>
    </dgm:pt>
    <dgm:pt modelId="{8A33349F-2706-9341-AF06-D5279FDA57B9}" type="pres">
      <dgm:prSet presAssocID="{ACBFA090-FCA6-5F4A-A33D-8560B00AA92B}" presName="composite" presStyleCnt="0"/>
      <dgm:spPr/>
    </dgm:pt>
    <dgm:pt modelId="{7A16CC90-7F7A-9D43-B25F-DFE968562B74}" type="pres">
      <dgm:prSet presAssocID="{ACBFA090-FCA6-5F4A-A33D-8560B00AA92B}" presName="ConnectorPoint" presStyleLbl="lnNode1" presStyleIdx="1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6DE4AE49-218F-C841-80A5-CE6B0A8C47A4}" type="pres">
      <dgm:prSet presAssocID="{ACBFA090-FCA6-5F4A-A33D-8560B00AA92B}" presName="DropPinPlaceHolder" presStyleCnt="0"/>
      <dgm:spPr/>
    </dgm:pt>
    <dgm:pt modelId="{C27466BC-0BAF-D749-9100-61383D1E0B81}" type="pres">
      <dgm:prSet presAssocID="{ACBFA090-FCA6-5F4A-A33D-8560B00AA92B}" presName="DropPin" presStyleLbl="alignNode1" presStyleIdx="1" presStyleCnt="4"/>
      <dgm:spPr/>
    </dgm:pt>
    <dgm:pt modelId="{89925453-EA6C-494D-A4AD-BE3997204559}" type="pres">
      <dgm:prSet presAssocID="{ACBFA090-FCA6-5F4A-A33D-8560B00AA92B}" presName="Ellipse" presStyleLbl="fgAcc1" presStyleIdx="2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FC77B045-1253-554C-A774-CB52223F3C84}" type="pres">
      <dgm:prSet presAssocID="{ACBFA090-FCA6-5F4A-A33D-8560B00AA92B}" presName="L2TextContainer" presStyleLbl="revTx" presStyleIdx="2" presStyleCnt="8">
        <dgm:presLayoutVars>
          <dgm:bulletEnabled val="1"/>
        </dgm:presLayoutVars>
      </dgm:prSet>
      <dgm:spPr/>
    </dgm:pt>
    <dgm:pt modelId="{DAF60CB1-C358-BF4A-BB08-55371D544A09}" type="pres">
      <dgm:prSet presAssocID="{ACBFA090-FCA6-5F4A-A33D-8560B00AA92B}" presName="L1TextContainer" presStyleLbl="revTx" presStyleIdx="3" presStyleCnt="8" custLinFactNeighborX="389" custLinFactNeighborY="36783">
        <dgm:presLayoutVars>
          <dgm:chMax val="1"/>
          <dgm:chPref val="1"/>
          <dgm:bulletEnabled val="1"/>
        </dgm:presLayoutVars>
      </dgm:prSet>
      <dgm:spPr/>
    </dgm:pt>
    <dgm:pt modelId="{248F4DEF-4250-F449-9C64-3B64C2855BD7}" type="pres">
      <dgm:prSet presAssocID="{ACBFA090-FCA6-5F4A-A33D-8560B00AA92B}" presName="ConnectLine" presStyleLbl="sibTrans1D1" presStyleIdx="1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EB405DAC-AD65-5843-9D75-0866E5293DA3}" type="pres">
      <dgm:prSet presAssocID="{ACBFA090-FCA6-5F4A-A33D-8560B00AA92B}" presName="EmptyPlaceHolder" presStyleCnt="0"/>
      <dgm:spPr/>
    </dgm:pt>
    <dgm:pt modelId="{6E07249E-49D9-E243-829E-3EF0A164B54C}" type="pres">
      <dgm:prSet presAssocID="{C6E63134-1AEE-5843-A139-E7E10435DF70}" presName="spaceBetweenRectangles" presStyleCnt="0"/>
      <dgm:spPr/>
    </dgm:pt>
    <dgm:pt modelId="{493A02D9-7771-7645-BE45-53D3BBBE4D3B}" type="pres">
      <dgm:prSet presAssocID="{66050294-5097-4BD5-B8BB-34EB743371C2}" presName="composite" presStyleCnt="0"/>
      <dgm:spPr/>
    </dgm:pt>
    <dgm:pt modelId="{7ED6D023-B2D2-C44E-8AC0-FE0DE8A086C8}" type="pres">
      <dgm:prSet presAssocID="{66050294-5097-4BD5-B8BB-34EB743371C2}" presName="ConnectorPoint" presStyleLbl="lnNode1" presStyleIdx="2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49D072A-EAE5-1A4E-A1D6-5AF2112E86EA}" type="pres">
      <dgm:prSet presAssocID="{66050294-5097-4BD5-B8BB-34EB743371C2}" presName="DropPinPlaceHolder" presStyleCnt="0"/>
      <dgm:spPr/>
    </dgm:pt>
    <dgm:pt modelId="{DC4CC592-FADE-F348-96A3-451016302FCE}" type="pres">
      <dgm:prSet presAssocID="{66050294-5097-4BD5-B8BB-34EB743371C2}" presName="DropPin" presStyleLbl="alignNode1" presStyleIdx="2" presStyleCnt="4"/>
      <dgm:spPr/>
    </dgm:pt>
    <dgm:pt modelId="{C7120289-0847-874F-80D8-53C1128C753E}" type="pres">
      <dgm:prSet presAssocID="{66050294-5097-4BD5-B8BB-34EB743371C2}" presName="Ellipse" presStyleLbl="fgAcc1" presStyleIdx="3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CF76548-26EB-9F48-8067-5E66C5D72B96}" type="pres">
      <dgm:prSet presAssocID="{66050294-5097-4BD5-B8BB-34EB743371C2}" presName="L2TextContainer" presStyleLbl="revTx" presStyleIdx="4" presStyleCnt="8">
        <dgm:presLayoutVars>
          <dgm:bulletEnabled val="1"/>
        </dgm:presLayoutVars>
      </dgm:prSet>
      <dgm:spPr/>
    </dgm:pt>
    <dgm:pt modelId="{575D37A4-4816-0B47-936A-4012027A28A8}" type="pres">
      <dgm:prSet presAssocID="{66050294-5097-4BD5-B8BB-34EB743371C2}" presName="L1TextContainer" presStyleLbl="revTx" presStyleIdx="5" presStyleCnt="8" custLinFactNeighborY="-53707">
        <dgm:presLayoutVars>
          <dgm:chMax val="1"/>
          <dgm:chPref val="1"/>
          <dgm:bulletEnabled val="1"/>
        </dgm:presLayoutVars>
      </dgm:prSet>
      <dgm:spPr/>
    </dgm:pt>
    <dgm:pt modelId="{8DADA30B-0423-504C-9C13-111099F6133C}" type="pres">
      <dgm:prSet presAssocID="{66050294-5097-4BD5-B8BB-34EB743371C2}" presName="ConnectLine" presStyleLbl="sibTrans1D1" presStyleIdx="2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01402973-E85B-D940-997E-F88F84B90366}" type="pres">
      <dgm:prSet presAssocID="{66050294-5097-4BD5-B8BB-34EB743371C2}" presName="EmptyPlaceHolder" presStyleCnt="0"/>
      <dgm:spPr/>
    </dgm:pt>
    <dgm:pt modelId="{E7529A4A-07AB-D343-885E-401C9BBA200D}" type="pres">
      <dgm:prSet presAssocID="{DCD42FE5-F77F-4F3E-91D3-F35BF22F5CD8}" presName="spaceBetweenRectangles" presStyleCnt="0"/>
      <dgm:spPr/>
    </dgm:pt>
    <dgm:pt modelId="{8968A292-A5D2-F646-8683-DB1C1521E703}" type="pres">
      <dgm:prSet presAssocID="{C35E4795-C16E-8C4B-AC08-22A5A24FC75A}" presName="composite" presStyleCnt="0"/>
      <dgm:spPr/>
    </dgm:pt>
    <dgm:pt modelId="{81BD3182-9C29-7846-8588-C5F18D2EADD9}" type="pres">
      <dgm:prSet presAssocID="{C35E4795-C16E-8C4B-AC08-22A5A24FC75A}" presName="ConnectorPoint" presStyleLbl="lnNode1" presStyleIdx="3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2D7BD9C8-FCC7-A84D-8272-45BE6D406CB5}" type="pres">
      <dgm:prSet presAssocID="{C35E4795-C16E-8C4B-AC08-22A5A24FC75A}" presName="DropPinPlaceHolder" presStyleCnt="0"/>
      <dgm:spPr/>
    </dgm:pt>
    <dgm:pt modelId="{5B4FB974-971C-374A-8C9D-FF2E26DC2D80}" type="pres">
      <dgm:prSet presAssocID="{C35E4795-C16E-8C4B-AC08-22A5A24FC75A}" presName="DropPin" presStyleLbl="alignNode1" presStyleIdx="3" presStyleCnt="4" custLinFactNeighborX="-28658" custLinFactNeighborY="-4939"/>
      <dgm:spPr/>
    </dgm:pt>
    <dgm:pt modelId="{C2F95591-0B03-ED4E-8BFE-81CFC2E48F00}" type="pres">
      <dgm:prSet presAssocID="{C35E4795-C16E-8C4B-AC08-22A5A24FC75A}" presName="Ellipse" presStyleLbl="fgAcc1" presStyleIdx="4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1561194-E73F-F947-A874-3DF06DBBB749}" type="pres">
      <dgm:prSet presAssocID="{C35E4795-C16E-8C4B-AC08-22A5A24FC75A}" presName="L2TextContainer" presStyleLbl="revTx" presStyleIdx="6" presStyleCnt="8">
        <dgm:presLayoutVars>
          <dgm:bulletEnabled val="1"/>
        </dgm:presLayoutVars>
      </dgm:prSet>
      <dgm:spPr/>
    </dgm:pt>
    <dgm:pt modelId="{81815DF8-AEE2-144F-9AB0-CE12F64CED3D}" type="pres">
      <dgm:prSet presAssocID="{C35E4795-C16E-8C4B-AC08-22A5A24FC75A}" presName="L1TextContainer" presStyleLbl="revTx" presStyleIdx="7" presStyleCnt="8" custLinFactNeighborX="-1315" custLinFactNeighborY="19673">
        <dgm:presLayoutVars>
          <dgm:chMax val="1"/>
          <dgm:chPref val="1"/>
          <dgm:bulletEnabled val="1"/>
        </dgm:presLayoutVars>
      </dgm:prSet>
      <dgm:spPr/>
    </dgm:pt>
    <dgm:pt modelId="{E5EBB0D1-1942-774A-8B76-7577BA154172}" type="pres">
      <dgm:prSet presAssocID="{C35E4795-C16E-8C4B-AC08-22A5A24FC75A}" presName="ConnectLine" presStyleLbl="sibTrans1D1" presStyleIdx="3" presStyleCnt="4" custLinFactX="-300000" custLinFactNeighborX="-349767" custLinFactNeighborY="2611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025C23F2-61F3-454F-8AC5-585665E14E81}" type="pres">
      <dgm:prSet presAssocID="{C35E4795-C16E-8C4B-AC08-22A5A24FC75A}" presName="EmptyPlaceHolder" presStyleCnt="0"/>
      <dgm:spPr/>
    </dgm:pt>
  </dgm:ptLst>
  <dgm:cxnLst>
    <dgm:cxn modelId="{14838D02-3FF8-7845-8BBB-19EABC65DB93}" type="presOf" srcId="{66050294-5097-4BD5-B8BB-34EB743371C2}" destId="{575D37A4-4816-0B47-936A-4012027A28A8}" srcOrd="0" destOrd="0" presId="urn:microsoft.com/office/officeart/2017/3/layout/DropPinTimeline"/>
    <dgm:cxn modelId="{9B66B314-A9EE-3647-9382-DBA98E622589}" type="presOf" srcId="{F104B62A-0048-47AC-957B-A7C276EECB64}" destId="{1AE7CA6F-8AAD-0549-A3B2-BF42B130829F}" srcOrd="0" destOrd="0" presId="urn:microsoft.com/office/officeart/2017/3/layout/DropPinTimeline"/>
    <dgm:cxn modelId="{09576D18-F4DA-4C4F-9F0E-0417E81451AF}" type="presOf" srcId="{C35E4795-C16E-8C4B-AC08-22A5A24FC75A}" destId="{81815DF8-AEE2-144F-9AB0-CE12F64CED3D}" srcOrd="0" destOrd="0" presId="urn:microsoft.com/office/officeart/2017/3/layout/DropPinTimeline"/>
    <dgm:cxn modelId="{A9C3BF26-9A14-4375-A234-377CFBC97538}" srcId="{EAFE8CCE-0250-41CE-A0D7-7D63CAF4FC59}" destId="{66050294-5097-4BD5-B8BB-34EB743371C2}" srcOrd="2" destOrd="0" parTransId="{3037F3D8-D9A4-4006-B69A-9EC56D761157}" sibTransId="{DCD42FE5-F77F-4F3E-91D3-F35BF22F5CD8}"/>
    <dgm:cxn modelId="{5E1AE676-5F55-9943-B324-50751DC87796}" type="presOf" srcId="{ACBFA090-FCA6-5F4A-A33D-8560B00AA92B}" destId="{DAF60CB1-C358-BF4A-BB08-55371D544A09}" srcOrd="0" destOrd="0" presId="urn:microsoft.com/office/officeart/2017/3/layout/DropPinTimeline"/>
    <dgm:cxn modelId="{29B5A88E-35E3-4B85-B251-2E97B6D00826}" srcId="{EAFE8CCE-0250-41CE-A0D7-7D63CAF4FC59}" destId="{F104B62A-0048-47AC-957B-A7C276EECB64}" srcOrd="0" destOrd="0" parTransId="{FFB0AB60-6570-4A43-96E9-34604966D774}" sibTransId="{43331A02-A81C-4FF7-8AF5-B612C13FC347}"/>
    <dgm:cxn modelId="{77B0FEC2-E973-7A41-B08C-FFF5038AD801}" srcId="{EAFE8CCE-0250-41CE-A0D7-7D63CAF4FC59}" destId="{C35E4795-C16E-8C4B-AC08-22A5A24FC75A}" srcOrd="3" destOrd="0" parTransId="{5F68BA4B-0B4F-304C-9D0F-C90CB0921FC6}" sibTransId="{801BFC99-A4AA-BC4B-91C9-2ED4396D4630}"/>
    <dgm:cxn modelId="{686A6BC9-B25B-7F45-8741-DE920D8E133D}" type="presOf" srcId="{EAFE8CCE-0250-41CE-A0D7-7D63CAF4FC59}" destId="{117036CD-E38E-1741-8A4C-CBE5B40107A6}" srcOrd="0" destOrd="0" presId="urn:microsoft.com/office/officeart/2017/3/layout/DropPinTimeline"/>
    <dgm:cxn modelId="{80C5DAF0-7D39-BE4B-A709-FD4CFB716989}" srcId="{EAFE8CCE-0250-41CE-A0D7-7D63CAF4FC59}" destId="{ACBFA090-FCA6-5F4A-A33D-8560B00AA92B}" srcOrd="1" destOrd="0" parTransId="{221DED02-C999-1B46-92B9-82E89842F5BC}" sibTransId="{C6E63134-1AEE-5843-A139-E7E10435DF70}"/>
    <dgm:cxn modelId="{332BB40D-D250-B744-B86D-789FA5CC4205}" type="presParOf" srcId="{117036CD-E38E-1741-8A4C-CBE5B40107A6}" destId="{B1421128-8D01-5D41-B0EB-4DEC46A623FB}" srcOrd="0" destOrd="0" presId="urn:microsoft.com/office/officeart/2017/3/layout/DropPinTimeline"/>
    <dgm:cxn modelId="{A63D8F49-0115-B74B-AABB-E00CD7DFE27B}" type="presParOf" srcId="{117036CD-E38E-1741-8A4C-CBE5B40107A6}" destId="{707D332C-76CD-2B47-B1A9-9D19323A0BE7}" srcOrd="1" destOrd="0" presId="urn:microsoft.com/office/officeart/2017/3/layout/DropPinTimeline"/>
    <dgm:cxn modelId="{D3275B24-E2B4-DF4D-B583-28BE1C90FC62}" type="presParOf" srcId="{707D332C-76CD-2B47-B1A9-9D19323A0BE7}" destId="{7B604B90-ACDA-5E4E-BE54-46A0D0AC693F}" srcOrd="0" destOrd="0" presId="urn:microsoft.com/office/officeart/2017/3/layout/DropPinTimeline"/>
    <dgm:cxn modelId="{B658250C-8EA4-FD4E-A24C-0E64A987EE35}" type="presParOf" srcId="{7B604B90-ACDA-5E4E-BE54-46A0D0AC693F}" destId="{9EB1C6EE-FBD1-9245-88AA-26221E8F7F9A}" srcOrd="0" destOrd="0" presId="urn:microsoft.com/office/officeart/2017/3/layout/DropPinTimeline"/>
    <dgm:cxn modelId="{4BCDA8A5-35F2-D641-8928-2E48E2844331}" type="presParOf" srcId="{7B604B90-ACDA-5E4E-BE54-46A0D0AC693F}" destId="{9C0D5118-8874-EE42-BA46-353466170996}" srcOrd="1" destOrd="0" presId="urn:microsoft.com/office/officeart/2017/3/layout/DropPinTimeline"/>
    <dgm:cxn modelId="{FFEC232B-B8B6-C24E-8818-3D76B34A29CB}" type="presParOf" srcId="{9C0D5118-8874-EE42-BA46-353466170996}" destId="{ABEAE98B-C11E-5540-8848-80304F20DDE8}" srcOrd="0" destOrd="0" presId="urn:microsoft.com/office/officeart/2017/3/layout/DropPinTimeline"/>
    <dgm:cxn modelId="{BF9851B8-6435-F040-B93D-9A99288F687F}" type="presParOf" srcId="{9C0D5118-8874-EE42-BA46-353466170996}" destId="{890BBFEF-319E-634F-AB96-1DF2C016342A}" srcOrd="1" destOrd="0" presId="urn:microsoft.com/office/officeart/2017/3/layout/DropPinTimeline"/>
    <dgm:cxn modelId="{1D025B75-3CD5-464C-BF05-9F7C8F8E2C62}" type="presParOf" srcId="{7B604B90-ACDA-5E4E-BE54-46A0D0AC693F}" destId="{AEF05FC9-B30B-014A-9333-DB694768429E}" srcOrd="2" destOrd="0" presId="urn:microsoft.com/office/officeart/2017/3/layout/DropPinTimeline"/>
    <dgm:cxn modelId="{16B8B98E-BA85-AD49-A40E-B4FE300D6709}" type="presParOf" srcId="{7B604B90-ACDA-5E4E-BE54-46A0D0AC693F}" destId="{1AE7CA6F-8AAD-0549-A3B2-BF42B130829F}" srcOrd="3" destOrd="0" presId="urn:microsoft.com/office/officeart/2017/3/layout/DropPinTimeline"/>
    <dgm:cxn modelId="{646795B9-0B0A-8342-839B-F08FBE529218}" type="presParOf" srcId="{7B604B90-ACDA-5E4E-BE54-46A0D0AC693F}" destId="{EAA40405-CE51-2249-BDB5-4CD789542CED}" srcOrd="4" destOrd="0" presId="urn:microsoft.com/office/officeart/2017/3/layout/DropPinTimeline"/>
    <dgm:cxn modelId="{E8D9CD88-F32B-934F-A6AC-AE17FDD7ACEE}" type="presParOf" srcId="{7B604B90-ACDA-5E4E-BE54-46A0D0AC693F}" destId="{C2D7A367-9844-C543-A724-C47EA63A910C}" srcOrd="5" destOrd="0" presId="urn:microsoft.com/office/officeart/2017/3/layout/DropPinTimeline"/>
    <dgm:cxn modelId="{FC461FC3-659F-4A4B-B7D8-DEF77EE46ADA}" type="presParOf" srcId="{707D332C-76CD-2B47-B1A9-9D19323A0BE7}" destId="{A2963DEC-1C72-3649-ABCD-E132455C0719}" srcOrd="1" destOrd="0" presId="urn:microsoft.com/office/officeart/2017/3/layout/DropPinTimeline"/>
    <dgm:cxn modelId="{2531F8C4-A447-4446-93D7-E7E6C3B31EC0}" type="presParOf" srcId="{707D332C-76CD-2B47-B1A9-9D19323A0BE7}" destId="{8A33349F-2706-9341-AF06-D5279FDA57B9}" srcOrd="2" destOrd="0" presId="urn:microsoft.com/office/officeart/2017/3/layout/DropPinTimeline"/>
    <dgm:cxn modelId="{A6B714E4-E473-9341-AE62-537FAB728E69}" type="presParOf" srcId="{8A33349F-2706-9341-AF06-D5279FDA57B9}" destId="{7A16CC90-7F7A-9D43-B25F-DFE968562B74}" srcOrd="0" destOrd="0" presId="urn:microsoft.com/office/officeart/2017/3/layout/DropPinTimeline"/>
    <dgm:cxn modelId="{206F6AB5-B1BB-DE49-B244-524D413AF67D}" type="presParOf" srcId="{8A33349F-2706-9341-AF06-D5279FDA57B9}" destId="{6DE4AE49-218F-C841-80A5-CE6B0A8C47A4}" srcOrd="1" destOrd="0" presId="urn:microsoft.com/office/officeart/2017/3/layout/DropPinTimeline"/>
    <dgm:cxn modelId="{3BF86010-CA7F-204E-9FDD-58675865A6DF}" type="presParOf" srcId="{6DE4AE49-218F-C841-80A5-CE6B0A8C47A4}" destId="{C27466BC-0BAF-D749-9100-61383D1E0B81}" srcOrd="0" destOrd="0" presId="urn:microsoft.com/office/officeart/2017/3/layout/DropPinTimeline"/>
    <dgm:cxn modelId="{6BD89029-C75F-8848-A5B4-B5CDC3BE9370}" type="presParOf" srcId="{6DE4AE49-218F-C841-80A5-CE6B0A8C47A4}" destId="{89925453-EA6C-494D-A4AD-BE3997204559}" srcOrd="1" destOrd="0" presId="urn:microsoft.com/office/officeart/2017/3/layout/DropPinTimeline"/>
    <dgm:cxn modelId="{6852B458-9E8D-544E-B036-C22F195BA628}" type="presParOf" srcId="{8A33349F-2706-9341-AF06-D5279FDA57B9}" destId="{FC77B045-1253-554C-A774-CB52223F3C84}" srcOrd="2" destOrd="0" presId="urn:microsoft.com/office/officeart/2017/3/layout/DropPinTimeline"/>
    <dgm:cxn modelId="{D6FC71E3-D3B5-6345-8729-531B0D44FFB5}" type="presParOf" srcId="{8A33349F-2706-9341-AF06-D5279FDA57B9}" destId="{DAF60CB1-C358-BF4A-BB08-55371D544A09}" srcOrd="3" destOrd="0" presId="urn:microsoft.com/office/officeart/2017/3/layout/DropPinTimeline"/>
    <dgm:cxn modelId="{B1372E4C-44D9-BA44-A34C-FAF576EC3B90}" type="presParOf" srcId="{8A33349F-2706-9341-AF06-D5279FDA57B9}" destId="{248F4DEF-4250-F449-9C64-3B64C2855BD7}" srcOrd="4" destOrd="0" presId="urn:microsoft.com/office/officeart/2017/3/layout/DropPinTimeline"/>
    <dgm:cxn modelId="{597CB885-A312-7D46-A850-053F0FAA7612}" type="presParOf" srcId="{8A33349F-2706-9341-AF06-D5279FDA57B9}" destId="{EB405DAC-AD65-5843-9D75-0866E5293DA3}" srcOrd="5" destOrd="0" presId="urn:microsoft.com/office/officeart/2017/3/layout/DropPinTimeline"/>
    <dgm:cxn modelId="{FA19B111-AB7B-154D-B084-308D031897F9}" type="presParOf" srcId="{707D332C-76CD-2B47-B1A9-9D19323A0BE7}" destId="{6E07249E-49D9-E243-829E-3EF0A164B54C}" srcOrd="3" destOrd="0" presId="urn:microsoft.com/office/officeart/2017/3/layout/DropPinTimeline"/>
    <dgm:cxn modelId="{5800318C-38CC-834D-ACF0-956560139611}" type="presParOf" srcId="{707D332C-76CD-2B47-B1A9-9D19323A0BE7}" destId="{493A02D9-7771-7645-BE45-53D3BBBE4D3B}" srcOrd="4" destOrd="0" presId="urn:microsoft.com/office/officeart/2017/3/layout/DropPinTimeline"/>
    <dgm:cxn modelId="{BA06442F-82A4-1440-B313-AC4E0BC42015}" type="presParOf" srcId="{493A02D9-7771-7645-BE45-53D3BBBE4D3B}" destId="{7ED6D023-B2D2-C44E-8AC0-FE0DE8A086C8}" srcOrd="0" destOrd="0" presId="urn:microsoft.com/office/officeart/2017/3/layout/DropPinTimeline"/>
    <dgm:cxn modelId="{FF72B975-B59B-5B44-A206-C5A7295E99BD}" type="presParOf" srcId="{493A02D9-7771-7645-BE45-53D3BBBE4D3B}" destId="{949D072A-EAE5-1A4E-A1D6-5AF2112E86EA}" srcOrd="1" destOrd="0" presId="urn:microsoft.com/office/officeart/2017/3/layout/DropPinTimeline"/>
    <dgm:cxn modelId="{92AB2DE6-7D06-6547-97A8-0C4D551C624F}" type="presParOf" srcId="{949D072A-EAE5-1A4E-A1D6-5AF2112E86EA}" destId="{DC4CC592-FADE-F348-96A3-451016302FCE}" srcOrd="0" destOrd="0" presId="urn:microsoft.com/office/officeart/2017/3/layout/DropPinTimeline"/>
    <dgm:cxn modelId="{06BB0D01-0ABF-5D4C-94D7-3C9A905284E1}" type="presParOf" srcId="{949D072A-EAE5-1A4E-A1D6-5AF2112E86EA}" destId="{C7120289-0847-874F-80D8-53C1128C753E}" srcOrd="1" destOrd="0" presId="urn:microsoft.com/office/officeart/2017/3/layout/DropPinTimeline"/>
    <dgm:cxn modelId="{60346A50-8918-1C41-B777-7DFA372AFC3D}" type="presParOf" srcId="{493A02D9-7771-7645-BE45-53D3BBBE4D3B}" destId="{FCF76548-26EB-9F48-8067-5E66C5D72B96}" srcOrd="2" destOrd="0" presId="urn:microsoft.com/office/officeart/2017/3/layout/DropPinTimeline"/>
    <dgm:cxn modelId="{982007B8-FAF7-7844-97FF-4A2D8A22E9C8}" type="presParOf" srcId="{493A02D9-7771-7645-BE45-53D3BBBE4D3B}" destId="{575D37A4-4816-0B47-936A-4012027A28A8}" srcOrd="3" destOrd="0" presId="urn:microsoft.com/office/officeart/2017/3/layout/DropPinTimeline"/>
    <dgm:cxn modelId="{1451FD09-3CB3-8B4B-A887-1ACEDF3DFBB8}" type="presParOf" srcId="{493A02D9-7771-7645-BE45-53D3BBBE4D3B}" destId="{8DADA30B-0423-504C-9C13-111099F6133C}" srcOrd="4" destOrd="0" presId="urn:microsoft.com/office/officeart/2017/3/layout/DropPinTimeline"/>
    <dgm:cxn modelId="{D23075B7-9D29-0A42-965C-1616F1B29D80}" type="presParOf" srcId="{493A02D9-7771-7645-BE45-53D3BBBE4D3B}" destId="{01402973-E85B-D940-997E-F88F84B90366}" srcOrd="5" destOrd="0" presId="urn:microsoft.com/office/officeart/2017/3/layout/DropPinTimeline"/>
    <dgm:cxn modelId="{18EA35C1-91C1-E74A-BD08-AB95701B7B59}" type="presParOf" srcId="{707D332C-76CD-2B47-B1A9-9D19323A0BE7}" destId="{E7529A4A-07AB-D343-885E-401C9BBA200D}" srcOrd="5" destOrd="0" presId="urn:microsoft.com/office/officeart/2017/3/layout/DropPinTimeline"/>
    <dgm:cxn modelId="{AFCEBD84-81DA-7043-85E4-98D8891A3EB2}" type="presParOf" srcId="{707D332C-76CD-2B47-B1A9-9D19323A0BE7}" destId="{8968A292-A5D2-F646-8683-DB1C1521E703}" srcOrd="6" destOrd="0" presId="urn:microsoft.com/office/officeart/2017/3/layout/DropPinTimeline"/>
    <dgm:cxn modelId="{47CD09C8-8F31-AD40-9365-8AE6D1A23AB3}" type="presParOf" srcId="{8968A292-A5D2-F646-8683-DB1C1521E703}" destId="{81BD3182-9C29-7846-8588-C5F18D2EADD9}" srcOrd="0" destOrd="0" presId="urn:microsoft.com/office/officeart/2017/3/layout/DropPinTimeline"/>
    <dgm:cxn modelId="{1AA182B5-7675-9645-8364-B63FF3E9353B}" type="presParOf" srcId="{8968A292-A5D2-F646-8683-DB1C1521E703}" destId="{2D7BD9C8-FCC7-A84D-8272-45BE6D406CB5}" srcOrd="1" destOrd="0" presId="urn:microsoft.com/office/officeart/2017/3/layout/DropPinTimeline"/>
    <dgm:cxn modelId="{E95DD289-7F51-4648-8907-965E6C304348}" type="presParOf" srcId="{2D7BD9C8-FCC7-A84D-8272-45BE6D406CB5}" destId="{5B4FB974-971C-374A-8C9D-FF2E26DC2D80}" srcOrd="0" destOrd="0" presId="urn:microsoft.com/office/officeart/2017/3/layout/DropPinTimeline"/>
    <dgm:cxn modelId="{974F01A3-92C4-0C4B-AD9E-FD2CA888374C}" type="presParOf" srcId="{2D7BD9C8-FCC7-A84D-8272-45BE6D406CB5}" destId="{C2F95591-0B03-ED4E-8BFE-81CFC2E48F00}" srcOrd="1" destOrd="0" presId="urn:microsoft.com/office/officeart/2017/3/layout/DropPinTimeline"/>
    <dgm:cxn modelId="{D75DB9BE-DE5E-8C4C-A03B-892AC1F537FF}" type="presParOf" srcId="{8968A292-A5D2-F646-8683-DB1C1521E703}" destId="{A1561194-E73F-F947-A874-3DF06DBBB749}" srcOrd="2" destOrd="0" presId="urn:microsoft.com/office/officeart/2017/3/layout/DropPinTimeline"/>
    <dgm:cxn modelId="{CD669997-9CE3-8542-8276-FBE881DB1AF7}" type="presParOf" srcId="{8968A292-A5D2-F646-8683-DB1C1521E703}" destId="{81815DF8-AEE2-144F-9AB0-CE12F64CED3D}" srcOrd="3" destOrd="0" presId="urn:microsoft.com/office/officeart/2017/3/layout/DropPinTimeline"/>
    <dgm:cxn modelId="{35D05330-C474-024B-B00E-989B05D1A660}" type="presParOf" srcId="{8968A292-A5D2-F646-8683-DB1C1521E703}" destId="{E5EBB0D1-1942-774A-8B76-7577BA154172}" srcOrd="4" destOrd="0" presId="urn:microsoft.com/office/officeart/2017/3/layout/DropPinTimeline"/>
    <dgm:cxn modelId="{82DBA226-7492-B840-BC75-C2CD59173133}" type="presParOf" srcId="{8968A292-A5D2-F646-8683-DB1C1521E703}" destId="{025C23F2-61F3-454F-8AC5-585665E14E81}" srcOrd="5" destOrd="0" presId="urn:microsoft.com/office/officeart/2017/3/layout/DropPinTimeline"/>
  </dgm:cxnLst>
  <dgm:bg>
    <a:solidFill>
      <a:srgbClr val="002060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5BB5F-0C3D-4313-91FD-826CB76C1F93}">
      <dsp:nvSpPr>
        <dsp:cNvPr id="0" name=""/>
        <dsp:cNvSpPr/>
      </dsp:nvSpPr>
      <dsp:spPr>
        <a:xfrm>
          <a:off x="1556477" y="45956"/>
          <a:ext cx="2984565" cy="948842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DCFBF5-65C3-4279-9350-8721522A3DC4}">
      <dsp:nvSpPr>
        <dsp:cNvPr id="0" name=""/>
        <dsp:cNvSpPr/>
      </dsp:nvSpPr>
      <dsp:spPr>
        <a:xfrm>
          <a:off x="2756118" y="2414031"/>
          <a:ext cx="561933" cy="456261"/>
        </a:xfrm>
        <a:prstGeom prst="downArrow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AFF4E-80C2-47CD-B570-0B00CE193A28}">
      <dsp:nvSpPr>
        <dsp:cNvPr id="0" name=""/>
        <dsp:cNvSpPr/>
      </dsp:nvSpPr>
      <dsp:spPr>
        <a:xfrm>
          <a:off x="1641116" y="2922056"/>
          <a:ext cx="2697282" cy="67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1">
                  <a:lumMod val="50000"/>
                </a:schemeClr>
              </a:solidFill>
              <a:latin typeface="Arial Nova Cond" panose="020B0506020202020204" pitchFamily="34" charset="0"/>
            </a:rPr>
            <a:t>Iron Rail Property </a:t>
          </a:r>
          <a:br>
            <a:rPr lang="en-US" sz="2000" b="1" kern="1200" dirty="0">
              <a:solidFill>
                <a:schemeClr val="accent1">
                  <a:lumMod val="50000"/>
                </a:schemeClr>
              </a:solidFill>
              <a:latin typeface="Arial Nova Cond" panose="020B0506020202020204" pitchFamily="34" charset="0"/>
            </a:rPr>
          </a:br>
          <a:r>
            <a:rPr lang="en-US" sz="2000" b="1" kern="1200" dirty="0">
              <a:solidFill>
                <a:schemeClr val="accent1">
                  <a:lumMod val="50000"/>
                </a:schemeClr>
              </a:solidFill>
              <a:latin typeface="Arial Nova Cond" panose="020B0506020202020204" pitchFamily="34" charset="0"/>
            </a:rPr>
            <a:t>Highest &amp; Best Use</a:t>
          </a:r>
        </a:p>
      </dsp:txBody>
      <dsp:txXfrm>
        <a:off x="1641116" y="2922056"/>
        <a:ext cx="2697282" cy="674320"/>
      </dsp:txXfrm>
    </dsp:sp>
    <dsp:sp modelId="{B1EB1D7F-5BCC-415F-B872-C246ECCC049D}">
      <dsp:nvSpPr>
        <dsp:cNvPr id="0" name=""/>
        <dsp:cNvSpPr/>
      </dsp:nvSpPr>
      <dsp:spPr>
        <a:xfrm>
          <a:off x="2095022" y="1017728"/>
          <a:ext cx="1586872" cy="830800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Nova Cond" panose="020B0506020202020204" pitchFamily="34" charset="0"/>
            </a:rPr>
            <a:t>Design Scenarios</a:t>
          </a:r>
        </a:p>
      </dsp:txBody>
      <dsp:txXfrm>
        <a:off x="2327414" y="1139396"/>
        <a:ext cx="1122088" cy="587464"/>
      </dsp:txXfrm>
    </dsp:sp>
    <dsp:sp modelId="{9797F565-798B-450D-91E8-EA2379CA10D0}">
      <dsp:nvSpPr>
        <dsp:cNvPr id="0" name=""/>
        <dsp:cNvSpPr/>
      </dsp:nvSpPr>
      <dsp:spPr>
        <a:xfrm>
          <a:off x="2994193" y="404237"/>
          <a:ext cx="1375391" cy="80882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Nova Cond" panose="020B0506020202020204" pitchFamily="34" charset="0"/>
            </a:rPr>
            <a:t>Analysis</a:t>
          </a:r>
        </a:p>
      </dsp:txBody>
      <dsp:txXfrm>
        <a:off x="3195614" y="522686"/>
        <a:ext cx="972549" cy="571922"/>
      </dsp:txXfrm>
    </dsp:sp>
    <dsp:sp modelId="{6DF9DA24-CEE2-4F6C-A5AE-E6A53A359D26}">
      <dsp:nvSpPr>
        <dsp:cNvPr id="0" name=""/>
        <dsp:cNvSpPr/>
      </dsp:nvSpPr>
      <dsp:spPr>
        <a:xfrm>
          <a:off x="1508208" y="208215"/>
          <a:ext cx="1715775" cy="757255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Nova Cond" panose="020B0506020202020204" pitchFamily="34" charset="0"/>
            </a:rPr>
            <a:t>Public Engagement</a:t>
          </a:r>
        </a:p>
      </dsp:txBody>
      <dsp:txXfrm>
        <a:off x="1759477" y="319112"/>
        <a:ext cx="1213237" cy="535461"/>
      </dsp:txXfrm>
    </dsp:sp>
    <dsp:sp modelId="{0F99A59C-6D42-40CB-A45B-65ECDAF01B3D}">
      <dsp:nvSpPr>
        <dsp:cNvPr id="0" name=""/>
        <dsp:cNvSpPr/>
      </dsp:nvSpPr>
      <dsp:spPr>
        <a:xfrm>
          <a:off x="1419642" y="0"/>
          <a:ext cx="3146829" cy="239589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21128-8D01-5D41-B0EB-4DEC46A623FB}">
      <dsp:nvSpPr>
        <dsp:cNvPr id="0" name=""/>
        <dsp:cNvSpPr/>
      </dsp:nvSpPr>
      <dsp:spPr>
        <a:xfrm>
          <a:off x="0" y="3588724"/>
          <a:ext cx="12240444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AE98B-C11E-5540-8848-80304F20DDE8}">
      <dsp:nvSpPr>
        <dsp:cNvPr id="0" name=""/>
        <dsp:cNvSpPr/>
      </dsp:nvSpPr>
      <dsp:spPr>
        <a:xfrm rot="8100000">
          <a:off x="111442" y="822159"/>
          <a:ext cx="524695" cy="524695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0BBFEF-319E-634F-AB96-1DF2C016342A}">
      <dsp:nvSpPr>
        <dsp:cNvPr id="0" name=""/>
        <dsp:cNvSpPr/>
      </dsp:nvSpPr>
      <dsp:spPr>
        <a:xfrm>
          <a:off x="169731" y="880448"/>
          <a:ext cx="408117" cy="40811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05FC9-B30B-014A-9333-DB694768429E}">
      <dsp:nvSpPr>
        <dsp:cNvPr id="0" name=""/>
        <dsp:cNvSpPr/>
      </dsp:nvSpPr>
      <dsp:spPr>
        <a:xfrm>
          <a:off x="744806" y="1038649"/>
          <a:ext cx="4075326" cy="2111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E7CA6F-8AAD-0549-A3B2-BF42B130829F}">
      <dsp:nvSpPr>
        <dsp:cNvPr id="0" name=""/>
        <dsp:cNvSpPr/>
      </dsp:nvSpPr>
      <dsp:spPr>
        <a:xfrm>
          <a:off x="744806" y="296618"/>
          <a:ext cx="4075326" cy="74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>
              <a:solidFill>
                <a:schemeClr val="accent6"/>
              </a:solidFill>
            </a:rPr>
            <a:t>July</a:t>
          </a:r>
          <a:endParaRPr lang="en-US" sz="2800" kern="1200" dirty="0">
            <a:solidFill>
              <a:schemeClr val="accent6"/>
            </a:solidFill>
          </a:endParaRPr>
        </a:p>
      </dsp:txBody>
      <dsp:txXfrm>
        <a:off x="744806" y="296618"/>
        <a:ext cx="4075326" cy="742031"/>
      </dsp:txXfrm>
    </dsp:sp>
    <dsp:sp modelId="{EAA40405-CE51-2249-BDB5-4CD789542CED}">
      <dsp:nvSpPr>
        <dsp:cNvPr id="0" name=""/>
        <dsp:cNvSpPr/>
      </dsp:nvSpPr>
      <dsp:spPr>
        <a:xfrm>
          <a:off x="373790" y="1455523"/>
          <a:ext cx="0" cy="211193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B1C6EE-FBD1-9245-88AA-26221E8F7F9A}">
      <dsp:nvSpPr>
        <dsp:cNvPr id="0" name=""/>
        <dsp:cNvSpPr/>
      </dsp:nvSpPr>
      <dsp:spPr>
        <a:xfrm>
          <a:off x="304994" y="3500676"/>
          <a:ext cx="133565" cy="133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466BC-0BAF-D749-9100-61383D1E0B81}">
      <dsp:nvSpPr>
        <dsp:cNvPr id="0" name=""/>
        <dsp:cNvSpPr/>
      </dsp:nvSpPr>
      <dsp:spPr>
        <a:xfrm rot="18900000">
          <a:off x="2553064" y="5788062"/>
          <a:ext cx="524695" cy="524695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25453-EA6C-494D-A4AD-BE3997204559}">
      <dsp:nvSpPr>
        <dsp:cNvPr id="0" name=""/>
        <dsp:cNvSpPr/>
      </dsp:nvSpPr>
      <dsp:spPr>
        <a:xfrm>
          <a:off x="2611353" y="5846351"/>
          <a:ext cx="408117" cy="40811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7B045-1253-554C-A774-CB52223F3C84}">
      <dsp:nvSpPr>
        <dsp:cNvPr id="0" name=""/>
        <dsp:cNvSpPr/>
      </dsp:nvSpPr>
      <dsp:spPr>
        <a:xfrm>
          <a:off x="3202280" y="3840400"/>
          <a:ext cx="4075326" cy="2111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F60CB1-C358-BF4A-BB08-55371D544A09}">
      <dsp:nvSpPr>
        <dsp:cNvPr id="0" name=""/>
        <dsp:cNvSpPr/>
      </dsp:nvSpPr>
      <dsp:spPr>
        <a:xfrm>
          <a:off x="3202280" y="5952336"/>
          <a:ext cx="4075326" cy="74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>
              <a:solidFill>
                <a:schemeClr val="accent6"/>
              </a:solidFill>
            </a:rPr>
            <a:t>August</a:t>
          </a:r>
          <a:endParaRPr lang="en-US" sz="2800" kern="1200" dirty="0">
            <a:solidFill>
              <a:schemeClr val="accent6"/>
            </a:solidFill>
          </a:endParaRPr>
        </a:p>
      </dsp:txBody>
      <dsp:txXfrm>
        <a:off x="3202280" y="5952336"/>
        <a:ext cx="4075326" cy="742031"/>
      </dsp:txXfrm>
    </dsp:sp>
    <dsp:sp modelId="{248F4DEF-4250-F449-9C64-3B64C2855BD7}">
      <dsp:nvSpPr>
        <dsp:cNvPr id="0" name=""/>
        <dsp:cNvSpPr/>
      </dsp:nvSpPr>
      <dsp:spPr>
        <a:xfrm>
          <a:off x="2815411" y="3567459"/>
          <a:ext cx="0" cy="211193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16CC90-7F7A-9D43-B25F-DFE968562B74}">
      <dsp:nvSpPr>
        <dsp:cNvPr id="0" name=""/>
        <dsp:cNvSpPr/>
      </dsp:nvSpPr>
      <dsp:spPr>
        <a:xfrm>
          <a:off x="2746615" y="3500676"/>
          <a:ext cx="133565" cy="133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CC592-FADE-F348-96A3-451016302FCE}">
      <dsp:nvSpPr>
        <dsp:cNvPr id="0" name=""/>
        <dsp:cNvSpPr/>
      </dsp:nvSpPr>
      <dsp:spPr>
        <a:xfrm rot="8100000">
          <a:off x="4994685" y="822159"/>
          <a:ext cx="524695" cy="524695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20289-0847-874F-80D8-53C1128C753E}">
      <dsp:nvSpPr>
        <dsp:cNvPr id="0" name=""/>
        <dsp:cNvSpPr/>
      </dsp:nvSpPr>
      <dsp:spPr>
        <a:xfrm>
          <a:off x="5052974" y="880448"/>
          <a:ext cx="408117" cy="40811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76548-26EB-9F48-8067-5E66C5D72B96}">
      <dsp:nvSpPr>
        <dsp:cNvPr id="0" name=""/>
        <dsp:cNvSpPr/>
      </dsp:nvSpPr>
      <dsp:spPr>
        <a:xfrm>
          <a:off x="5628048" y="1057000"/>
          <a:ext cx="4075326" cy="2111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D37A4-4816-0B47-936A-4012027A28A8}">
      <dsp:nvSpPr>
        <dsp:cNvPr id="0" name=""/>
        <dsp:cNvSpPr/>
      </dsp:nvSpPr>
      <dsp:spPr>
        <a:xfrm>
          <a:off x="5628048" y="314968"/>
          <a:ext cx="4075326" cy="74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>
              <a:solidFill>
                <a:schemeClr val="accent6"/>
              </a:solidFill>
            </a:rPr>
            <a:t>September</a:t>
          </a:r>
          <a:endParaRPr lang="en-US" sz="2800" kern="1200" dirty="0">
            <a:solidFill>
              <a:schemeClr val="accent6"/>
            </a:solidFill>
          </a:endParaRPr>
        </a:p>
      </dsp:txBody>
      <dsp:txXfrm>
        <a:off x="5628048" y="314968"/>
        <a:ext cx="4075326" cy="742031"/>
      </dsp:txXfrm>
    </dsp:sp>
    <dsp:sp modelId="{8DADA30B-0423-504C-9C13-111099F6133C}">
      <dsp:nvSpPr>
        <dsp:cNvPr id="0" name=""/>
        <dsp:cNvSpPr/>
      </dsp:nvSpPr>
      <dsp:spPr>
        <a:xfrm>
          <a:off x="5257033" y="1455523"/>
          <a:ext cx="0" cy="211193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D6D023-B2D2-C44E-8AC0-FE0DE8A086C8}">
      <dsp:nvSpPr>
        <dsp:cNvPr id="0" name=""/>
        <dsp:cNvSpPr/>
      </dsp:nvSpPr>
      <dsp:spPr>
        <a:xfrm>
          <a:off x="5188237" y="3500676"/>
          <a:ext cx="133565" cy="133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FB974-971C-374A-8C9D-FF2E26DC2D80}">
      <dsp:nvSpPr>
        <dsp:cNvPr id="0" name=""/>
        <dsp:cNvSpPr/>
      </dsp:nvSpPr>
      <dsp:spPr>
        <a:xfrm rot="18900000">
          <a:off x="7223655" y="5751413"/>
          <a:ext cx="524695" cy="524695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F95591-0B03-ED4E-8BFE-81CFC2E48F00}">
      <dsp:nvSpPr>
        <dsp:cNvPr id="0" name=""/>
        <dsp:cNvSpPr/>
      </dsp:nvSpPr>
      <dsp:spPr>
        <a:xfrm>
          <a:off x="7281944" y="5809702"/>
          <a:ext cx="408117" cy="40811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61194-E73F-F947-A874-3DF06DBBB749}">
      <dsp:nvSpPr>
        <dsp:cNvPr id="0" name=""/>
        <dsp:cNvSpPr/>
      </dsp:nvSpPr>
      <dsp:spPr>
        <a:xfrm>
          <a:off x="8016079" y="3713438"/>
          <a:ext cx="4075326" cy="2111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815DF8-AEE2-144F-9AB0-CE12F64CED3D}">
      <dsp:nvSpPr>
        <dsp:cNvPr id="0" name=""/>
        <dsp:cNvSpPr/>
      </dsp:nvSpPr>
      <dsp:spPr>
        <a:xfrm>
          <a:off x="8016079" y="5825374"/>
          <a:ext cx="4075326" cy="74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>
              <a:solidFill>
                <a:schemeClr val="accent6"/>
              </a:solidFill>
            </a:rPr>
            <a:t>October</a:t>
          </a:r>
          <a:endParaRPr lang="en-US" sz="2800" kern="1200" dirty="0">
            <a:solidFill>
              <a:schemeClr val="accent6"/>
            </a:solidFill>
          </a:endParaRPr>
        </a:p>
      </dsp:txBody>
      <dsp:txXfrm>
        <a:off x="8016079" y="5825374"/>
        <a:ext cx="4075326" cy="742031"/>
      </dsp:txXfrm>
    </dsp:sp>
    <dsp:sp modelId="{E5EBB0D1-1942-774A-8B76-7577BA154172}">
      <dsp:nvSpPr>
        <dsp:cNvPr id="0" name=""/>
        <dsp:cNvSpPr/>
      </dsp:nvSpPr>
      <dsp:spPr>
        <a:xfrm>
          <a:off x="7464738" y="3622601"/>
          <a:ext cx="0" cy="211193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BD3182-9C29-7846-8588-C5F18D2EADD9}">
      <dsp:nvSpPr>
        <dsp:cNvPr id="0" name=""/>
        <dsp:cNvSpPr/>
      </dsp:nvSpPr>
      <dsp:spPr>
        <a:xfrm>
          <a:off x="7395942" y="3555818"/>
          <a:ext cx="133565" cy="133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A7C39-BE3A-4644-86E6-62E4B4A9114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778A7-BC76-4D50-8636-7DCD9FC91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cemetery includes access road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Soccer fields utilized by: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Hamilton-Wenham Youth Soccer Association - 10-year lease ends in 2024 </a:t>
            </a:r>
            <a:b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Landmark School - annual field use agreement offering limited use with rent paid to the Town, assisting with maintenance</a:t>
            </a:r>
            <a:b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Academy of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Peguin</a:t>
            </a: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Hall -</a:t>
            </a:r>
            <a:r>
              <a:rPr lang="en-US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field use agreement offering limited use with rent paid to the Town 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Iron Rail Building tenants – leases expiring this year</a:t>
            </a:r>
          </a:p>
          <a:p>
            <a:r>
              <a:rPr lang="en-US" dirty="0"/>
              <a:t>Boy Scout barn is 40’x40’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Utilized by Scout Troop 28; </a:t>
            </a:r>
            <a:r>
              <a:rPr lang="en-US" dirty="0" err="1"/>
              <a:t>Sutro</a:t>
            </a:r>
            <a:r>
              <a:rPr lang="en-US" dirty="0"/>
              <a:t> Band and Wenham Football League; and open to residents at other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778A7-BC76-4D50-8636-7DCD9FC911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4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778A7-BC76-4D50-8636-7DCD9FC911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92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778A7-BC76-4D50-8636-7DCD9FC911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35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C7068-02FE-4FE7-BB59-6A982D05A7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26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778A7-BC76-4D50-8636-7DCD9FC911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21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According to the Town Census, when the population living at Gordon College (1,266) is removed from the data, the population ages 18-34 shrinks by half.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 one-third of students in 2023 are ethnically non-white or international (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Gord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on College, 2023)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778A7-BC76-4D50-8636-7DCD9FC911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0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Wenham met the 10% affordable housing state quota in 2022, yet access to housing may remain difficult for lower income residents, especially families.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should be noted that Wenham’s rates of cost-burdened households are high for both renters and home-owners.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778A7-BC76-4D50-8636-7DCD9FC911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13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778A7-BC76-4D50-8636-7DCD9FC911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09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CB41-C3F5-4BD2-A090-8EF30A9BA78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02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CB41-C3F5-4BD2-A090-8EF30A9BA78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31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CB41-C3F5-4BD2-A090-8EF30A9BA78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78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47"/>
            <a:ext cx="12192000" cy="685495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21740" y="1388615"/>
            <a:ext cx="374852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811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8617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6410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578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80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B7C08-60AD-EE9B-3F2F-8A62EAC77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F8AB63-1FAA-AE0C-45A7-C3CFBA983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BBEF3-7E26-2E54-18F7-1CD3F5E2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C3BF-E39F-4AC8-8FFE-85D4986DECE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2E7A5-2036-2879-03A6-562519C13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989E8-E52A-EB9E-6714-3B061B3C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7378C-051A-4F0F-B522-43CF621FB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02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9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0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CB41-C3F5-4BD2-A090-8EF30A9BA78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97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solidFill>
            <a:schemeClr val="accent1"/>
          </a:solidFill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712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489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56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68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5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solidFill>
            <a:schemeClr val="accent1"/>
          </a:solidFill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18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solidFill>
            <a:schemeClr val="accent1"/>
          </a:solidFill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750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94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solidFill>
            <a:schemeClr val="accent1"/>
          </a:solidFill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3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CB41-C3F5-4BD2-A090-8EF30A9BA78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71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CB41-C3F5-4BD2-A090-8EF30A9BA78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11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CB41-C3F5-4BD2-A090-8EF30A9BA78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9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CB41-C3F5-4BD2-A090-8EF30A9BA78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6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CB41-C3F5-4BD2-A090-8EF30A9BA78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8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CB41-C3F5-4BD2-A090-8EF30A9BA78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89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CB41-C3F5-4BD2-A090-8EF30A9BA78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1A5C-3135-4D6B-9F8A-B73D2B53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1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9CB41-C3F5-4BD2-A090-8EF30A9BA78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31A5C-3135-4D6B-9F8A-B73D2B53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7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3801" y="147321"/>
            <a:ext cx="966808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7306" y="1064375"/>
            <a:ext cx="613240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2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985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258444"/>
            <a:ext cx="11379200" cy="47307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838200"/>
            <a:ext cx="113792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40476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31A5C-3135-4D6B-9F8A-B73D2B53FA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9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5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2C_9CF3044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chart" Target="../charts/chart1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40.jpg"/><Relationship Id="rId2" Type="http://schemas.microsoft.com/office/2018/10/relationships/comments" Target="../comments/modernComment_5EA_6729DBAA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microsoft.com/office/2018/10/relationships/comments" Target="../comments/modernComment_6FF_6DBFEC9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1.jp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648DE2-BFF1-8C95-8F15-27EA2B0FD347}"/>
              </a:ext>
            </a:extLst>
          </p:cNvPr>
          <p:cNvSpPr/>
          <p:nvPr/>
        </p:nvSpPr>
        <p:spPr>
          <a:xfrm>
            <a:off x="457200" y="1033689"/>
            <a:ext cx="5782114" cy="3009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D91676-E65D-4E46-8CA3-1C4407655713}"/>
              </a:ext>
            </a:extLst>
          </p:cNvPr>
          <p:cNvSpPr/>
          <p:nvPr/>
        </p:nvSpPr>
        <p:spPr>
          <a:xfrm>
            <a:off x="758402" y="1349801"/>
            <a:ext cx="5164716" cy="10310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Iron Rail Property</a:t>
            </a:r>
          </a:p>
          <a:p>
            <a:pPr>
              <a:spcAft>
                <a:spcPts val="600"/>
              </a:spcAft>
              <a:defRPr/>
            </a:pP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Highest and Best Use Study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DFEAB6-7FC1-91AA-2F87-E838E1BBC4A4}"/>
              </a:ext>
            </a:extLst>
          </p:cNvPr>
          <p:cNvSpPr txBox="1"/>
          <p:nvPr/>
        </p:nvSpPr>
        <p:spPr>
          <a:xfrm>
            <a:off x="758402" y="2777263"/>
            <a:ext cx="414591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3200" kern="12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Public Meeting </a:t>
            </a:r>
          </a:p>
          <a:p>
            <a:pPr>
              <a:spcAft>
                <a:spcPts val="600"/>
              </a:spcAft>
              <a:defRPr/>
            </a:pPr>
            <a:r>
              <a:rPr lang="en-US" sz="2800" kern="12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August 16, 2023</a:t>
            </a:r>
            <a:endParaRPr lang="en-US" sz="3200" kern="120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7">
            <a:extLst>
              <a:ext uri="{FF2B5EF4-FFF2-40B4-BE49-F238E27FC236}">
                <a16:creationId xmlns:a16="http://schemas.microsoft.com/office/drawing/2014/main" id="{EA75FBD6-7E40-5FFB-0DF3-7C082992036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188" y="5354611"/>
            <a:ext cx="3023039" cy="732032"/>
          </a:xfrm>
          <a:prstGeom prst="rect">
            <a:avLst/>
          </a:prstGeom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90396C3B-EFEE-0EED-5FB2-1C0AF6AEC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9274" y="4797648"/>
            <a:ext cx="1110589" cy="26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800" b="1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MassDOT Pictometry</a:t>
            </a:r>
            <a:endParaRPr lang="en-US" sz="1100" b="1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9007EE-4C81-5594-E7AB-E6CC89DE9812}"/>
              </a:ext>
            </a:extLst>
          </p:cNvPr>
          <p:cNvSpPr txBox="1"/>
          <p:nvPr/>
        </p:nvSpPr>
        <p:spPr>
          <a:xfrm>
            <a:off x="9537391" y="4533476"/>
            <a:ext cx="3686842" cy="264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kern="1200" dirty="0">
                <a:solidFill>
                  <a:schemeClr val="bg1"/>
                </a:solidFill>
                <a:latin typeface="Arial Nova Light" panose="020F0502020204030204" pitchFamily="34" charset="0"/>
                <a:ea typeface="+mn-ea"/>
                <a:cs typeface="Arial" panose="020B0604020202020204" pitchFamily="34" charset="0"/>
              </a:rPr>
              <a:t>Iron Rail Property / 91 Grapevine Road</a:t>
            </a:r>
            <a:endParaRPr lang="en-US" sz="1100" b="1" dirty="0">
              <a:solidFill>
                <a:schemeClr val="bg1"/>
              </a:solidFill>
              <a:latin typeface="Arial Nova Light" panose="020F0502020204030204" pitchFamily="34" charset="0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51F6A63A-57F0-3B1F-0D05-9F37F71AE20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264" y="1033124"/>
            <a:ext cx="5658599" cy="35003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99BD957-ADDA-C434-0405-87A408375FC5}"/>
              </a:ext>
            </a:extLst>
          </p:cNvPr>
          <p:cNvGrpSpPr/>
          <p:nvPr/>
        </p:nvGrpSpPr>
        <p:grpSpPr>
          <a:xfrm>
            <a:off x="811188" y="4416087"/>
            <a:ext cx="2619251" cy="783884"/>
            <a:chOff x="1216769" y="4311533"/>
            <a:chExt cx="2619251" cy="7838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E19526-C756-5A4A-94DF-9D97F14872A4}"/>
                </a:ext>
              </a:extLst>
            </p:cNvPr>
            <p:cNvSpPr/>
            <p:nvPr/>
          </p:nvSpPr>
          <p:spPr>
            <a:xfrm>
              <a:off x="1216769" y="4318837"/>
              <a:ext cx="2619251" cy="776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5302A779-161B-4B40-3313-A8A0B7B6C94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6769" y="4311533"/>
              <a:ext cx="2518825" cy="775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8941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B3DACB-2AA2-8623-8D56-70504CE1C0DA}"/>
              </a:ext>
            </a:extLst>
          </p:cNvPr>
          <p:cNvSpPr txBox="1"/>
          <p:nvPr/>
        </p:nvSpPr>
        <p:spPr>
          <a:xfrm>
            <a:off x="213804" y="827808"/>
            <a:ext cx="2954214" cy="5509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17475"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99.7% zoned Residential</a:t>
            </a:r>
          </a:p>
          <a:p>
            <a:pPr marL="403225" marR="0" lvl="0" indent="-2857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98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of property tax revenues come from residential properties </a:t>
            </a:r>
          </a:p>
          <a:p>
            <a:pPr marL="117475"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0.3% zoned Commercial</a:t>
            </a:r>
          </a:p>
          <a:p>
            <a:pPr marL="403225" marR="0" lvl="0" indent="-2857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Mostly within the historic district </a:t>
            </a:r>
          </a:p>
          <a:p>
            <a:pPr marL="403225" marR="0" lvl="0" indent="-2857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commercial and industrial growth in the last 15 years</a:t>
            </a:r>
          </a:p>
          <a:p>
            <a:pPr marL="403225" marR="0" lvl="0" indent="-2857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large grocery store or pharmacy; few restaurants and other retail shops. </a:t>
            </a:r>
          </a:p>
          <a:p>
            <a:pPr marL="403225" indent="-285750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business base leads to “retail leakage” </a:t>
            </a:r>
          </a:p>
        </p:txBody>
      </p:sp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42C1206D-2383-7A35-A9E4-9F343D0B4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379" r="1538" b="2682"/>
          <a:stretch/>
        </p:blipFill>
        <p:spPr>
          <a:xfrm>
            <a:off x="3302751" y="825679"/>
            <a:ext cx="8889249" cy="569386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105" y="171543"/>
            <a:ext cx="5521430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ZONING &amp; DEVELOPMENT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DC24595F-DDB5-CA08-6942-4AB279F1943D}"/>
              </a:ext>
            </a:extLst>
          </p:cNvPr>
          <p:cNvSpPr/>
          <p:nvPr/>
        </p:nvSpPr>
        <p:spPr>
          <a:xfrm>
            <a:off x="9084167" y="2910309"/>
            <a:ext cx="427609" cy="395101"/>
          </a:xfrm>
          <a:prstGeom prst="star5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6050E-5CF0-CA6F-BB89-1839D3F17A24}"/>
              </a:ext>
            </a:extLst>
          </p:cNvPr>
          <p:cNvSpPr txBox="1"/>
          <p:nvPr/>
        </p:nvSpPr>
        <p:spPr>
          <a:xfrm>
            <a:off x="8221244" y="1679348"/>
            <a:ext cx="1199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99.7% Residential </a:t>
            </a:r>
            <a:b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</a:b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Zoning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DA031-B39A-C10A-670A-5A9761951AAE}"/>
              </a:ext>
            </a:extLst>
          </p:cNvPr>
          <p:cNvSpPr txBox="1"/>
          <p:nvPr/>
        </p:nvSpPr>
        <p:spPr>
          <a:xfrm>
            <a:off x="0" y="6519545"/>
            <a:ext cx="29542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(Wenham Master Plan Draft, 2022</a:t>
            </a:r>
            <a:r>
              <a:rPr lang="en-US" sz="1100" i="1" dirty="0">
                <a:solidFill>
                  <a:srgbClr val="1F497D"/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181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0B39D8-0991-6A00-7457-7697AB6CF47E}"/>
              </a:ext>
            </a:extLst>
          </p:cNvPr>
          <p:cNvSpPr txBox="1"/>
          <p:nvPr/>
        </p:nvSpPr>
        <p:spPr>
          <a:xfrm>
            <a:off x="298587" y="797510"/>
            <a:ext cx="61959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4F81BD">
                    <a:lumMod val="75000"/>
                  </a:srgbClr>
                </a:solidFill>
              </a:rPr>
              <a:t>Wenham Population (2021 ACS) = 5,006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Lowest among 6 neighboring communities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1,291 occupied housing units.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rgbClr val="4F81BD">
                  <a:lumMod val="75000"/>
                </a:srgbClr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4F81BD">
                    <a:lumMod val="75000"/>
                  </a:srgbClr>
                </a:solidFill>
              </a:rPr>
              <a:t>Steady growth in recent decades has slowed since 2010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27.8% between 1980 and 2020 (equal to Essex County and higher than Massachusetts)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However, growth slowed to 2% between 2010 and 2020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>
              <a:spcAft>
                <a:spcPts val="600"/>
              </a:spcAft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Nevertheless, people are moving to Wenham</a:t>
            </a:r>
            <a:endParaRPr lang="en-US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marR="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2021, 11% of the population had moved to Wenham from a different county and 3.7% from a different state within the last year.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791DFD0-1230-5F54-FA53-4F6E24A59168}"/>
              </a:ext>
            </a:extLst>
          </p:cNvPr>
          <p:cNvSpPr txBox="1">
            <a:spLocks/>
          </p:cNvSpPr>
          <p:nvPr/>
        </p:nvSpPr>
        <p:spPr>
          <a:xfrm>
            <a:off x="333105" y="171543"/>
            <a:ext cx="7779264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POPULATION TRENDS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41C3321-4005-D377-B52A-ADD12B7FB2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835753"/>
              </p:ext>
            </p:extLst>
          </p:nvPr>
        </p:nvGraphicFramePr>
        <p:xfrm>
          <a:off x="6988629" y="3652314"/>
          <a:ext cx="4778650" cy="2956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C37D22E-243E-7CA4-3535-4AEE05B73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688" y="534651"/>
            <a:ext cx="4932725" cy="2818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F063C9-6FC6-1E81-6871-0B31565005DC}"/>
              </a:ext>
            </a:extLst>
          </p:cNvPr>
          <p:cNvSpPr txBox="1"/>
          <p:nvPr/>
        </p:nvSpPr>
        <p:spPr>
          <a:xfrm>
            <a:off x="7259276" y="211485"/>
            <a:ext cx="4599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Populations of Wenham and Neighboring Municipalities</a:t>
            </a:r>
            <a:endParaRPr lang="en-US" sz="1600" i="1" dirty="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2067B8D5-0F66-E9A5-6BFA-4B2CAEC84866}"/>
              </a:ext>
            </a:extLst>
          </p:cNvPr>
          <p:cNvSpPr/>
          <p:nvPr/>
        </p:nvSpPr>
        <p:spPr>
          <a:xfrm rot="10800000">
            <a:off x="660834" y="2637888"/>
            <a:ext cx="242597" cy="250418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834557-99A7-DCC4-4834-A799A9B13604}"/>
              </a:ext>
            </a:extLst>
          </p:cNvPr>
          <p:cNvSpPr txBox="1"/>
          <p:nvPr/>
        </p:nvSpPr>
        <p:spPr>
          <a:xfrm>
            <a:off x="3540369" y="3442764"/>
            <a:ext cx="29542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(US Census and UMass Donahue Institute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9392C3-B59C-C223-B7FE-30E3590D7392}"/>
              </a:ext>
            </a:extLst>
          </p:cNvPr>
          <p:cNvSpPr txBox="1"/>
          <p:nvPr/>
        </p:nvSpPr>
        <p:spPr>
          <a:xfrm>
            <a:off x="3540369" y="5275659"/>
            <a:ext cx="29542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(ACS 5-Year Estimates, 2021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BB14D-FBAC-2653-5561-E78D6725F598}"/>
              </a:ext>
            </a:extLst>
          </p:cNvPr>
          <p:cNvSpPr txBox="1"/>
          <p:nvPr/>
        </p:nvSpPr>
        <p:spPr>
          <a:xfrm>
            <a:off x="9363919" y="3390704"/>
            <a:ext cx="252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(Master Plan Draft, 2022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F6D86-7E3B-FF2F-3544-80EFEB2CD1F4}"/>
              </a:ext>
            </a:extLst>
          </p:cNvPr>
          <p:cNvSpPr txBox="1"/>
          <p:nvPr/>
        </p:nvSpPr>
        <p:spPr>
          <a:xfrm>
            <a:off x="8813064" y="6545721"/>
            <a:ext cx="29542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(US Census and UMass Donahue Institute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1068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791DFD0-1230-5F54-FA53-4F6E24A59168}"/>
              </a:ext>
            </a:extLst>
          </p:cNvPr>
          <p:cNvSpPr txBox="1">
            <a:spLocks/>
          </p:cNvSpPr>
          <p:nvPr/>
        </p:nvSpPr>
        <p:spPr>
          <a:xfrm>
            <a:off x="333105" y="171543"/>
            <a:ext cx="7779264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DEMOGRAPHICS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D320AE-4C91-8280-B677-A340F367B997}"/>
              </a:ext>
            </a:extLst>
          </p:cNvPr>
          <p:cNvSpPr txBox="1"/>
          <p:nvPr/>
        </p:nvSpPr>
        <p:spPr>
          <a:xfrm>
            <a:off x="333105" y="819876"/>
            <a:ext cx="6022725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4F81BD">
                    <a:lumMod val="75000"/>
                  </a:srgbClr>
                </a:solidFill>
              </a:rPr>
              <a:t>Wenham…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many households with families.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young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lvl="1">
              <a:spcAft>
                <a:spcPts val="600"/>
              </a:spcAft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Median age is 23.6, compared with 40.8 in Essex County and 39.6 in Massachusetts, which may be influenced by student residents of Gordon College.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highly educated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lvl="1">
              <a:spcAft>
                <a:spcPts val="600"/>
              </a:spcAft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99% have graduated from high school and 69% have a bachelor’s degree or higher, compared with 90% and 41% for Essex County.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has a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low poverty rate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lvl="1">
              <a:spcAft>
                <a:spcPts val="600"/>
              </a:spcAft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4.4%, compared with 9.9% for Essex County and Massachusetts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affluent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lvl="1">
              <a:spcAft>
                <a:spcPts val="600"/>
              </a:spcAft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Median household income is high compared with the county and state;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however, income is considerably lower for non-family households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733A8F7-F96E-B247-EE3A-579C0AC470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3706114"/>
              </p:ext>
            </p:extLst>
          </p:nvPr>
        </p:nvGraphicFramePr>
        <p:xfrm>
          <a:off x="7154839" y="393398"/>
          <a:ext cx="4572000" cy="2402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3449310-55FA-8C28-B4A3-C536B90BDA0C}"/>
              </a:ext>
            </a:extLst>
          </p:cNvPr>
          <p:cNvSpPr txBox="1"/>
          <p:nvPr/>
        </p:nvSpPr>
        <p:spPr>
          <a:xfrm>
            <a:off x="8950144" y="6521437"/>
            <a:ext cx="30807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(ACS 5-Year Estimates, 2021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FFAAE0-43E9-8CC2-A48D-D0645415B47E}"/>
              </a:ext>
            </a:extLst>
          </p:cNvPr>
          <p:cNvSpPr txBox="1"/>
          <p:nvPr/>
        </p:nvSpPr>
        <p:spPr>
          <a:xfrm>
            <a:off x="1881799" y="6507636"/>
            <a:ext cx="52730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ACS 5-Year Estimates, 2021;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Master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Plan Draft, 2022)</a:t>
            </a:r>
            <a:endParaRPr lang="en-US" sz="11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FD1947B-EBBE-57E8-BD5A-A676AB7E8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699106"/>
              </p:ext>
            </p:extLst>
          </p:nvPr>
        </p:nvGraphicFramePr>
        <p:xfrm>
          <a:off x="7154839" y="3633622"/>
          <a:ext cx="4572000" cy="283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90486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791DFD0-1230-5F54-FA53-4F6E24A59168}"/>
              </a:ext>
            </a:extLst>
          </p:cNvPr>
          <p:cNvSpPr txBox="1">
            <a:spLocks/>
          </p:cNvSpPr>
          <p:nvPr/>
        </p:nvSpPr>
        <p:spPr>
          <a:xfrm>
            <a:off x="333105" y="171543"/>
            <a:ext cx="6244676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HOUSING TRENDS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D320AE-4C91-8280-B677-A340F367B997}"/>
              </a:ext>
            </a:extLst>
          </p:cNvPr>
          <p:cNvSpPr txBox="1"/>
          <p:nvPr/>
        </p:nvSpPr>
        <p:spPr>
          <a:xfrm>
            <a:off x="333104" y="819877"/>
            <a:ext cx="9902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4F81BD">
                    <a:lumMod val="75000"/>
                  </a:srgbClr>
                </a:solidFill>
              </a:rPr>
              <a:t>Wenham has a high rate of homeowners and a high median home value.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ECD0B8E-28D1-E3AB-23C7-4DC43D34F7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2208198"/>
              </p:ext>
            </p:extLst>
          </p:nvPr>
        </p:nvGraphicFramePr>
        <p:xfrm>
          <a:off x="657232" y="1190442"/>
          <a:ext cx="5438768" cy="2127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5DA4E33-A7B2-600A-2FE7-034137AE0F0E}"/>
              </a:ext>
            </a:extLst>
          </p:cNvPr>
          <p:cNvSpPr txBox="1"/>
          <p:nvPr/>
        </p:nvSpPr>
        <p:spPr>
          <a:xfrm>
            <a:off x="408214" y="3627397"/>
            <a:ext cx="11106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4F81BD">
                    <a:lumMod val="75000"/>
                  </a:srgbClr>
                </a:solidFill>
              </a:rPr>
              <a:t>Homeowners earn nearly 3x as much as renters, and renters are cost-burdened at higher rates.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92324E-A232-CDC1-3C95-CCE816F0FEA0}"/>
              </a:ext>
            </a:extLst>
          </p:cNvPr>
          <p:cNvSpPr txBox="1"/>
          <p:nvPr/>
        </p:nvSpPr>
        <p:spPr>
          <a:xfrm>
            <a:off x="1864945" y="6565345"/>
            <a:ext cx="39503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(Master Plan Draft, 2022, citing ACS 5-Year Estimates, 2020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EE51D2-07BB-D2B7-7245-79B820CC3B82}"/>
              </a:ext>
            </a:extLst>
          </p:cNvPr>
          <p:cNvSpPr txBox="1"/>
          <p:nvPr/>
        </p:nvSpPr>
        <p:spPr>
          <a:xfrm>
            <a:off x="9573478" y="3290688"/>
            <a:ext cx="24537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(ACS 5-Year Estimates, 2021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B60E7B80-AD3D-4C8C-EFED-DC6B6DE050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662883"/>
              </p:ext>
            </p:extLst>
          </p:nvPr>
        </p:nvGraphicFramePr>
        <p:xfrm>
          <a:off x="6675055" y="4102606"/>
          <a:ext cx="5363666" cy="2549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5D2DB49-0BAF-906A-5AA6-64219288FCB6}"/>
              </a:ext>
            </a:extLst>
          </p:cNvPr>
          <p:cNvSpPr txBox="1"/>
          <p:nvPr/>
        </p:nvSpPr>
        <p:spPr>
          <a:xfrm>
            <a:off x="9356888" y="6585503"/>
            <a:ext cx="24537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(ACS 5-Year Estimates, 2021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D2782D13-2691-CE31-A4F0-2F017B8E6F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75833"/>
              </p:ext>
            </p:extLst>
          </p:nvPr>
        </p:nvGraphicFramePr>
        <p:xfrm>
          <a:off x="549424" y="4102606"/>
          <a:ext cx="4725929" cy="2394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EAB0B541-5EFA-3F4C-0F67-A411567E90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197700"/>
              </p:ext>
            </p:extLst>
          </p:nvPr>
        </p:nvGraphicFramePr>
        <p:xfrm>
          <a:off x="6838817" y="1219986"/>
          <a:ext cx="4971806" cy="2070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3F20894-DEE7-CEA3-17E8-3AEF8D75DB04}"/>
              </a:ext>
            </a:extLst>
          </p:cNvPr>
          <p:cNvSpPr txBox="1"/>
          <p:nvPr/>
        </p:nvSpPr>
        <p:spPr>
          <a:xfrm>
            <a:off x="3750560" y="3278003"/>
            <a:ext cx="24537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(ACS 5-Year Estimates, 2021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8919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791DFD0-1230-5F54-FA53-4F6E24A59168}"/>
              </a:ext>
            </a:extLst>
          </p:cNvPr>
          <p:cNvSpPr txBox="1">
            <a:spLocks/>
          </p:cNvSpPr>
          <p:nvPr/>
        </p:nvSpPr>
        <p:spPr>
          <a:xfrm>
            <a:off x="333105" y="171543"/>
            <a:ext cx="6244676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HOUSING TRENDS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D320AE-4C91-8280-B677-A340F367B997}"/>
              </a:ext>
            </a:extLst>
          </p:cNvPr>
          <p:cNvSpPr txBox="1"/>
          <p:nvPr/>
        </p:nvSpPr>
        <p:spPr>
          <a:xfrm>
            <a:off x="333105" y="819876"/>
            <a:ext cx="6063685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4F81BD">
                    <a:lumMod val="75000"/>
                  </a:srgbClr>
                </a:solidFill>
              </a:rPr>
              <a:t>Homes in Wenham have been increasing in price and decreasing in availability. </a:t>
            </a:r>
          </a:p>
          <a:p>
            <a:pPr>
              <a:spcAft>
                <a:spcPts val="600"/>
              </a:spcAft>
              <a:defRPr/>
            </a:pPr>
            <a:endParaRPr lang="en-US" sz="2000" b="1" dirty="0">
              <a:solidFill>
                <a:srgbClr val="4F81BD">
                  <a:lumMod val="75000"/>
                </a:srgbClr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2000" b="1" dirty="0">
              <a:solidFill>
                <a:srgbClr val="4F81BD">
                  <a:lumMod val="75000"/>
                </a:srgbClr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2000" b="1" dirty="0">
              <a:solidFill>
                <a:srgbClr val="4F81BD">
                  <a:lumMod val="75000"/>
                </a:srgbClr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2000" b="1" dirty="0">
              <a:solidFill>
                <a:srgbClr val="4F81BD">
                  <a:lumMod val="75000"/>
                </a:srgbClr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2000" b="1" dirty="0">
              <a:solidFill>
                <a:srgbClr val="4F81BD">
                  <a:lumMod val="75000"/>
                </a:srgbClr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1600" b="1" dirty="0">
              <a:solidFill>
                <a:srgbClr val="4F81BD">
                  <a:lumMod val="75000"/>
                </a:srgbClr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Median sales prices have increased steadily since 2016, peaking in 2022, when 28 single-family properties and 8 condominiums sold.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Prices appear to be stabilizing in 2023.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Homes are not available in Wenham for under $300,000. Homes for less than $400,000 are becoming scarce.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While Wenham is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meeting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state quota of 10% affordable housing,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access remains difficult for lower income residents, especially families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49310-55FA-8C28-B4A3-C536B90BDA0C}"/>
              </a:ext>
            </a:extLst>
          </p:cNvPr>
          <p:cNvSpPr txBox="1"/>
          <p:nvPr/>
        </p:nvSpPr>
        <p:spPr>
          <a:xfrm>
            <a:off x="3614624" y="6492983"/>
            <a:ext cx="34768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(ACS 5-Year Estimates, 2021; Master Plan Draft, 2022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D5842F-5AF3-B5B3-89A2-ABBA120EF411}"/>
              </a:ext>
            </a:extLst>
          </p:cNvPr>
          <p:cNvSpPr txBox="1"/>
          <p:nvPr/>
        </p:nvSpPr>
        <p:spPr>
          <a:xfrm>
            <a:off x="8382000" y="6494340"/>
            <a:ext cx="34768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(Massachusetts Association of Realtors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62DB030-D204-A92A-8718-B0C3AFA085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6803344"/>
              </p:ext>
            </p:extLst>
          </p:nvPr>
        </p:nvGraphicFramePr>
        <p:xfrm>
          <a:off x="6886937" y="307619"/>
          <a:ext cx="4971957" cy="3257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4693701-4404-EB1C-A5B1-BC9F1CCB58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0181797"/>
              </p:ext>
            </p:extLst>
          </p:nvPr>
        </p:nvGraphicFramePr>
        <p:xfrm>
          <a:off x="7521678" y="3565076"/>
          <a:ext cx="4337216" cy="2953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85B16F3-2A72-5D5B-AD10-2E9D12A96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757786"/>
              </p:ext>
            </p:extLst>
          </p:nvPr>
        </p:nvGraphicFramePr>
        <p:xfrm>
          <a:off x="691184" y="1528309"/>
          <a:ext cx="5249548" cy="190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C4E02C0-7842-BB24-B527-7ED1B9765E81}"/>
              </a:ext>
            </a:extLst>
          </p:cNvPr>
          <p:cNvSpPr txBox="1"/>
          <p:nvPr/>
        </p:nvSpPr>
        <p:spPr>
          <a:xfrm>
            <a:off x="4577796" y="3488716"/>
            <a:ext cx="24537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(ACS 5-Year Estimates, 2021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43E4DF-9609-62B5-1BE1-1D6C94C847E0}"/>
              </a:ext>
            </a:extLst>
          </p:cNvPr>
          <p:cNvSpPr/>
          <p:nvPr/>
        </p:nvSpPr>
        <p:spPr>
          <a:xfrm>
            <a:off x="10774680" y="2793202"/>
            <a:ext cx="441960" cy="259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2D74300-4F8C-5207-A01D-15022F2C9135}"/>
              </a:ext>
            </a:extLst>
          </p:cNvPr>
          <p:cNvSpPr/>
          <p:nvPr/>
        </p:nvSpPr>
        <p:spPr>
          <a:xfrm>
            <a:off x="10774680" y="5703106"/>
            <a:ext cx="441960" cy="259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20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9B980F7-CE7C-9814-29D4-76D78BB2FAB4}"/>
              </a:ext>
            </a:extLst>
          </p:cNvPr>
          <p:cNvGrpSpPr/>
          <p:nvPr/>
        </p:nvGrpSpPr>
        <p:grpSpPr>
          <a:xfrm>
            <a:off x="9676880" y="3204167"/>
            <a:ext cx="1712276" cy="1323439"/>
            <a:chOff x="9666476" y="2016490"/>
            <a:chExt cx="1712276" cy="13234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6A7F5B-FDEE-8BC6-CACE-C390A1551B49}"/>
                </a:ext>
              </a:extLst>
            </p:cNvPr>
            <p:cNvSpPr txBox="1"/>
            <p:nvPr/>
          </p:nvSpPr>
          <p:spPr>
            <a:xfrm>
              <a:off x="9666476" y="2016490"/>
              <a:ext cx="171227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Essex County</a:t>
              </a:r>
            </a:p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/>
              <a:b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600" u="sng" dirty="0">
                  <a:solidFill>
                    <a:srgbClr val="202020"/>
                  </a:solidFill>
                </a:rPr>
                <a:t>29.6 minute</a:t>
              </a:r>
              <a:b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average commute</a:t>
              </a:r>
            </a:p>
          </p:txBody>
        </p:sp>
        <p:pic>
          <p:nvPicPr>
            <p:cNvPr id="19" name="Graphic 18" descr="Car with solid fill">
              <a:extLst>
                <a:ext uri="{FF2B5EF4-FFF2-40B4-BE49-F238E27FC236}">
                  <a16:creationId xmlns:a16="http://schemas.microsoft.com/office/drawing/2014/main" id="{37EF046E-D8E8-7D9C-B5C7-21F1A45F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65414" y="2080624"/>
              <a:ext cx="914400" cy="9144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A0B39D8-0991-6A00-7457-7697AB6CF47E}"/>
              </a:ext>
            </a:extLst>
          </p:cNvPr>
          <p:cNvSpPr txBox="1"/>
          <p:nvPr/>
        </p:nvSpPr>
        <p:spPr>
          <a:xfrm>
            <a:off x="392217" y="774696"/>
            <a:ext cx="6506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4F81BD">
                    <a:lumMod val="75000"/>
                  </a:srgbClr>
                </a:solidFill>
              </a:rPr>
              <a:t>Wenham residents tend to own more cars but commute less than the county.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4672C16-4D9F-9D71-9EA6-2D31A74DA6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8102589"/>
              </p:ext>
            </p:extLst>
          </p:nvPr>
        </p:nvGraphicFramePr>
        <p:xfrm>
          <a:off x="6898511" y="774554"/>
          <a:ext cx="4763875" cy="2270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6514CF0-D163-25E2-C7E2-B966FD518035}"/>
              </a:ext>
            </a:extLst>
          </p:cNvPr>
          <p:cNvGrpSpPr/>
          <p:nvPr/>
        </p:nvGrpSpPr>
        <p:grpSpPr>
          <a:xfrm>
            <a:off x="7558267" y="3204167"/>
            <a:ext cx="1853507" cy="1323439"/>
            <a:chOff x="7752117" y="2016490"/>
            <a:chExt cx="1853507" cy="132343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360551-8EA6-ABEE-9CCD-BA882131E4BD}"/>
                </a:ext>
              </a:extLst>
            </p:cNvPr>
            <p:cNvSpPr txBox="1"/>
            <p:nvPr/>
          </p:nvSpPr>
          <p:spPr>
            <a:xfrm>
              <a:off x="7752117" y="2016490"/>
              <a:ext cx="185350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Wenham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</a:p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/>
              <a:r>
                <a:rPr lang="en-US" sz="1600" u="sng" dirty="0">
                  <a:solidFill>
                    <a:srgbClr val="202020"/>
                  </a:solidFill>
                </a:rPr>
                <a:t>23.4 minute</a:t>
              </a:r>
              <a:b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average commute</a:t>
              </a:r>
            </a:p>
          </p:txBody>
        </p:sp>
        <p:pic>
          <p:nvPicPr>
            <p:cNvPr id="21" name="Graphic 20" descr="Car with solid fill">
              <a:extLst>
                <a:ext uri="{FF2B5EF4-FFF2-40B4-BE49-F238E27FC236}">
                  <a16:creationId xmlns:a16="http://schemas.microsoft.com/office/drawing/2014/main" id="{49233976-4A06-3AFA-39AA-AD963A95F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32964" y="2113071"/>
              <a:ext cx="914400" cy="914400"/>
            </a:xfrm>
            <a:prstGeom prst="rect">
              <a:avLst/>
            </a:prstGeom>
          </p:spPr>
        </p:pic>
      </p:grpSp>
      <p:sp>
        <p:nvSpPr>
          <p:cNvPr id="4" name="object 2">
            <a:extLst>
              <a:ext uri="{FF2B5EF4-FFF2-40B4-BE49-F238E27FC236}">
                <a16:creationId xmlns:a16="http://schemas.microsoft.com/office/drawing/2014/main" id="{83936037-2C63-7DB3-AA82-9A678D3E2673}"/>
              </a:ext>
            </a:extLst>
          </p:cNvPr>
          <p:cNvSpPr txBox="1">
            <a:spLocks/>
          </p:cNvSpPr>
          <p:nvPr/>
        </p:nvSpPr>
        <p:spPr>
          <a:xfrm>
            <a:off x="333104" y="171543"/>
            <a:ext cx="7225163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COMMUTING AND TRANSPORTATION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680620C-CFA9-4E51-0817-69D7398F3B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283896"/>
              </p:ext>
            </p:extLst>
          </p:nvPr>
        </p:nvGraphicFramePr>
        <p:xfrm>
          <a:off x="529613" y="1482582"/>
          <a:ext cx="5907409" cy="2732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435D982-8144-F469-6B1E-937669B08FD6}"/>
              </a:ext>
            </a:extLst>
          </p:cNvPr>
          <p:cNvSpPr txBox="1"/>
          <p:nvPr/>
        </p:nvSpPr>
        <p:spPr>
          <a:xfrm>
            <a:off x="529614" y="4527606"/>
            <a:ext cx="59074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Wenham relies on cars for transportation.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Hamilton/Wenham MBTA stop provides commuter access to Boston, but few other options for shopping and other needs.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Few bike lanes exist apart from the Rail Trail.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15% of streets have a MassDOT compliant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sidewalk along one side.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9836C-9BBC-858D-B83E-523B0AD69C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8267" y="5566754"/>
            <a:ext cx="4266164" cy="4480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F4AB4AB-66A4-1F6B-3037-FE6841154C8F}"/>
              </a:ext>
            </a:extLst>
          </p:cNvPr>
          <p:cNvSpPr txBox="1"/>
          <p:nvPr/>
        </p:nvSpPr>
        <p:spPr>
          <a:xfrm>
            <a:off x="4543910" y="4305769"/>
            <a:ext cx="24537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(ACS 5-Year Estimates, 2021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4C170C-9942-8178-81CA-8FEBD27034D0}"/>
              </a:ext>
            </a:extLst>
          </p:cNvPr>
          <p:cNvSpPr txBox="1"/>
          <p:nvPr/>
        </p:nvSpPr>
        <p:spPr>
          <a:xfrm>
            <a:off x="4278892" y="6493324"/>
            <a:ext cx="24537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1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Maste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r Plan Draft, </a:t>
            </a: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1E46D8-4F20-D19E-B16D-7B3513D04402}"/>
              </a:ext>
            </a:extLst>
          </p:cNvPr>
          <p:cNvSpPr txBox="1"/>
          <p:nvPr/>
        </p:nvSpPr>
        <p:spPr>
          <a:xfrm>
            <a:off x="9481967" y="4647924"/>
            <a:ext cx="24537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(ACS 5-Year Estimates, 2021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7880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EA314EB-BC34-CA78-1F69-C62D57826355}"/>
              </a:ext>
            </a:extLst>
          </p:cNvPr>
          <p:cNvSpPr txBox="1"/>
          <p:nvPr/>
        </p:nvSpPr>
        <p:spPr>
          <a:xfrm>
            <a:off x="333105" y="849296"/>
            <a:ext cx="4894216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Wenham’s job market has one job for every four residents of working age.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93% of residents work outside of town;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133 residents work in town.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23% of residents work in Boston, 10% work in Beverly, and 19% work remotely from home.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Most jobs in Wenham are filled by workers commuting from other towns, including 12% from Beverly.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9ED7CA-2E9F-7E2D-C1F6-EB4CBE7ABBE2}"/>
              </a:ext>
            </a:extLst>
          </p:cNvPr>
          <p:cNvGrpSpPr/>
          <p:nvPr/>
        </p:nvGrpSpPr>
        <p:grpSpPr>
          <a:xfrm>
            <a:off x="5760651" y="849296"/>
            <a:ext cx="6135034" cy="3280743"/>
            <a:chOff x="6510668" y="2295372"/>
            <a:chExt cx="5584842" cy="3069285"/>
          </a:xfrm>
        </p:grpSpPr>
        <p:pic>
          <p:nvPicPr>
            <p:cNvPr id="9" name="Picture 8" descr="A map with arrows pointing to a circle&#10;&#10;Description automatically generated">
              <a:extLst>
                <a:ext uri="{FF2B5EF4-FFF2-40B4-BE49-F238E27FC236}">
                  <a16:creationId xmlns:a16="http://schemas.microsoft.com/office/drawing/2014/main" id="{A8704564-BA6E-BBF0-FBF6-BDA6BB663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3" b="17146"/>
            <a:stretch/>
          </p:blipFill>
          <p:spPr>
            <a:xfrm>
              <a:off x="6510669" y="2295372"/>
              <a:ext cx="5584841" cy="28042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6098B2-DFC4-2BAC-D6AE-E40A0FBB3E6F}"/>
                </a:ext>
              </a:extLst>
            </p:cNvPr>
            <p:cNvSpPr txBox="1"/>
            <p:nvPr/>
          </p:nvSpPr>
          <p:spPr>
            <a:xfrm>
              <a:off x="6510668" y="5099646"/>
              <a:ext cx="5584842" cy="265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Job inflow and outflow in Wenham (</a:t>
              </a:r>
              <a:r>
                <a:rPr lang="en-US" sz="1050" i="1" dirty="0"/>
                <a:t>Census On The Map, 2020) </a:t>
              </a:r>
            </a:p>
          </p:txBody>
        </p:sp>
      </p:grpSp>
      <p:sp>
        <p:nvSpPr>
          <p:cNvPr id="2" name="object 2">
            <a:extLst>
              <a:ext uri="{FF2B5EF4-FFF2-40B4-BE49-F238E27FC236}">
                <a16:creationId xmlns:a16="http://schemas.microsoft.com/office/drawing/2014/main" id="{9B8F5AC4-56D5-212E-8A1A-DE63D699C1BB}"/>
              </a:ext>
            </a:extLst>
          </p:cNvPr>
          <p:cNvSpPr txBox="1">
            <a:spLocks/>
          </p:cNvSpPr>
          <p:nvPr/>
        </p:nvSpPr>
        <p:spPr>
          <a:xfrm>
            <a:off x="333105" y="171543"/>
            <a:ext cx="5762896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JOBS IN WENHAM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426DF-70F6-7857-9189-7D06F63B1B5F}"/>
              </a:ext>
            </a:extLst>
          </p:cNvPr>
          <p:cNvSpPr txBox="1"/>
          <p:nvPr/>
        </p:nvSpPr>
        <p:spPr>
          <a:xfrm>
            <a:off x="2960884" y="3977468"/>
            <a:ext cx="22664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(Census On The Map, 2020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148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3AC3E4F-D9E2-EFBC-02F9-8063E311A3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957527"/>
              </p:ext>
            </p:extLst>
          </p:nvPr>
        </p:nvGraphicFramePr>
        <p:xfrm>
          <a:off x="6629519" y="849296"/>
          <a:ext cx="5103192" cy="3567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EA314EB-BC34-CA78-1F69-C62D57826355}"/>
              </a:ext>
            </a:extLst>
          </p:cNvPr>
          <p:cNvSpPr txBox="1"/>
          <p:nvPr/>
        </p:nvSpPr>
        <p:spPr>
          <a:xfrm>
            <a:off x="333105" y="849296"/>
            <a:ext cx="510319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Wenham’s largest employers are tax-exempt educational institutions.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5 largest employers include:</a:t>
            </a:r>
          </a:p>
          <a:p>
            <a:pPr marL="800100" lvl="1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Academy at Penguin Hall</a:t>
            </a:r>
          </a:p>
          <a:p>
            <a:pPr marL="800100" lvl="1" indent="-342900">
              <a:spcAft>
                <a:spcPts val="600"/>
              </a:spcAft>
              <a:buAutoNum type="arabicPeriod"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Civa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(Christians in the Visual Arts</a:t>
            </a:r>
          </a:p>
          <a:p>
            <a:pPr marL="800100" lvl="1" indent="-342900">
              <a:spcAft>
                <a:spcPts val="600"/>
              </a:spcAft>
              <a:buAutoNum type="arabicPeriod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Burker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Elementary School</a:t>
            </a:r>
          </a:p>
          <a:p>
            <a:pPr marL="800100" lvl="1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Gordon College Board of Trustees</a:t>
            </a:r>
          </a:p>
          <a:p>
            <a:pPr marL="800100" lvl="1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Hamilton-Wenham Regional School District</a:t>
            </a:r>
          </a:p>
          <a:p>
            <a:pPr marL="800100" lvl="1" indent="-342900">
              <a:spcAft>
                <a:spcPts val="600"/>
              </a:spcAft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Nearly half of Wenham’s jobs pay $1,250 per month or less, and 37% are filled by workers under the age of 30.</a:t>
            </a: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1E93963F-3F23-06BF-3B8C-54AF5EC32181}"/>
              </a:ext>
            </a:extLst>
          </p:cNvPr>
          <p:cNvSpPr/>
          <p:nvPr/>
        </p:nvSpPr>
        <p:spPr>
          <a:xfrm>
            <a:off x="6731918" y="2485836"/>
            <a:ext cx="210882" cy="209409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25B04E-0B02-9568-6B3A-3810189ED774}"/>
              </a:ext>
            </a:extLst>
          </p:cNvPr>
          <p:cNvSpPr txBox="1"/>
          <p:nvPr/>
        </p:nvSpPr>
        <p:spPr>
          <a:xfrm>
            <a:off x="5762731" y="2005764"/>
            <a:ext cx="9989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Added the most jobs between 2011 and 2019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9B8F5AC4-56D5-212E-8A1A-DE63D699C1BB}"/>
              </a:ext>
            </a:extLst>
          </p:cNvPr>
          <p:cNvSpPr txBox="1">
            <a:spLocks/>
          </p:cNvSpPr>
          <p:nvPr/>
        </p:nvSpPr>
        <p:spPr>
          <a:xfrm>
            <a:off x="333105" y="171543"/>
            <a:ext cx="5762896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JOBS IN WENHAM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A4E655-2FB9-5D20-AACF-DDD4ABC021CB}"/>
              </a:ext>
            </a:extLst>
          </p:cNvPr>
          <p:cNvSpPr txBox="1"/>
          <p:nvPr/>
        </p:nvSpPr>
        <p:spPr>
          <a:xfrm>
            <a:off x="9384494" y="4417165"/>
            <a:ext cx="24537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(Census On The Map, 2020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426DF-70F6-7857-9189-7D06F63B1B5F}"/>
              </a:ext>
            </a:extLst>
          </p:cNvPr>
          <p:cNvSpPr txBox="1"/>
          <p:nvPr/>
        </p:nvSpPr>
        <p:spPr>
          <a:xfrm>
            <a:off x="2064288" y="5132761"/>
            <a:ext cx="36984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(Massachusetts Department of Economic Research, 2022; Census On The Map, 2020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7278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0B39D8-0991-6A00-7457-7697AB6CF47E}"/>
              </a:ext>
            </a:extLst>
          </p:cNvPr>
          <p:cNvSpPr txBox="1"/>
          <p:nvPr/>
        </p:nvSpPr>
        <p:spPr>
          <a:xfrm>
            <a:off x="333105" y="817282"/>
            <a:ext cx="630282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Wenham maintains a balanced budget, but expenses have outpaced revenue in the recent past.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Wenham’s tax revenue exceeded expenditures by about $1M in 2021.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However, expenditures exceeded revenue in 2017 and 2019.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Public expenses are driven by education (50%) and public safety (20%).</a:t>
            </a: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Wenham’s tax base is almost entirely sourced from residential property.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However, at $19.58 per $1,000, Wenham’s residential property tax rate is the highest in the region.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Tax revenue from commercial and industrial property taxes account for 1% of the total tax levy.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791DFD0-1230-5F54-FA53-4F6E24A59168}"/>
              </a:ext>
            </a:extLst>
          </p:cNvPr>
          <p:cNvSpPr txBox="1">
            <a:spLocks/>
          </p:cNvSpPr>
          <p:nvPr/>
        </p:nvSpPr>
        <p:spPr>
          <a:xfrm>
            <a:off x="333105" y="171543"/>
            <a:ext cx="9712232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FISCAL CONSIDERATIONS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C9CADE48-C894-69CD-3423-7B6E406D0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796066"/>
              </p:ext>
            </p:extLst>
          </p:nvPr>
        </p:nvGraphicFramePr>
        <p:xfrm>
          <a:off x="7578969" y="820121"/>
          <a:ext cx="4093306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6385">
                  <a:extLst>
                    <a:ext uri="{9D8B030D-6E8A-4147-A177-3AD203B41FA5}">
                      <a16:colId xmlns:a16="http://schemas.microsoft.com/office/drawing/2014/main" val="1164117632"/>
                    </a:ext>
                  </a:extLst>
                </a:gridCol>
                <a:gridCol w="2246921">
                  <a:extLst>
                    <a:ext uri="{9D8B030D-6E8A-4147-A177-3AD203B41FA5}">
                      <a16:colId xmlns:a16="http://schemas.microsoft.com/office/drawing/2014/main" val="3145081197"/>
                    </a:ext>
                  </a:extLst>
                </a:gridCol>
              </a:tblGrid>
              <a:tr h="4841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Municipality</a:t>
                      </a:r>
                    </a:p>
                  </a:txBody>
                  <a:tcPr marL="182880" marR="182880" marT="182880" marB="18288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Commercial &amp; Industrial Taxes as Percent of Total Levy (2022)</a:t>
                      </a:r>
                    </a:p>
                  </a:txBody>
                  <a:tcPr marL="182880" marR="182880" marT="182880" marB="182880" anchor="ctr"/>
                </a:tc>
                <a:extLst>
                  <a:ext uri="{0D108BD9-81ED-4DB2-BD59-A6C34878D82A}">
                    <a16:rowId xmlns:a16="http://schemas.microsoft.com/office/drawing/2014/main" val="341092318"/>
                  </a:ext>
                </a:extLst>
              </a:tr>
              <a:tr h="485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Wenham</a:t>
                      </a:r>
                    </a:p>
                  </a:txBody>
                  <a:tcPr marL="182880" marR="182880" marT="182880" marB="18288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182880" marR="182880" marT="182880" marB="182880" anchor="ctr"/>
                </a:tc>
                <a:extLst>
                  <a:ext uri="{0D108BD9-81ED-4DB2-BD59-A6C34878D82A}">
                    <a16:rowId xmlns:a16="http://schemas.microsoft.com/office/drawing/2014/main" val="402159543"/>
                  </a:ext>
                </a:extLst>
              </a:tr>
              <a:tr h="485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Boxford</a:t>
                      </a:r>
                    </a:p>
                  </a:txBody>
                  <a:tcPr marL="182880" marR="182880" marT="182880" marB="18288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182880" marR="182880" marT="182880" marB="182880" anchor="ctr"/>
                </a:tc>
                <a:extLst>
                  <a:ext uri="{0D108BD9-81ED-4DB2-BD59-A6C34878D82A}">
                    <a16:rowId xmlns:a16="http://schemas.microsoft.com/office/drawing/2014/main" val="3561193226"/>
                  </a:ext>
                </a:extLst>
              </a:tr>
              <a:tr h="485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Hamilton</a:t>
                      </a:r>
                    </a:p>
                  </a:txBody>
                  <a:tcPr marL="182880" marR="182880" marT="182880" marB="18288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182880" marR="182880" marT="182880" marB="182880" anchor="ctr"/>
                </a:tc>
                <a:extLst>
                  <a:ext uri="{0D108BD9-81ED-4DB2-BD59-A6C34878D82A}">
                    <a16:rowId xmlns:a16="http://schemas.microsoft.com/office/drawing/2014/main" val="3373688719"/>
                  </a:ext>
                </a:extLst>
              </a:tr>
              <a:tr h="485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Topsfield</a:t>
                      </a:r>
                    </a:p>
                  </a:txBody>
                  <a:tcPr marL="182880" marR="182880" marT="182880" marB="18288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182880" marR="182880" marT="182880" marB="182880" anchor="ctr"/>
                </a:tc>
                <a:extLst>
                  <a:ext uri="{0D108BD9-81ED-4DB2-BD59-A6C34878D82A}">
                    <a16:rowId xmlns:a16="http://schemas.microsoft.com/office/drawing/2014/main" val="2441412421"/>
                  </a:ext>
                </a:extLst>
              </a:tr>
              <a:tr h="485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Essex</a:t>
                      </a:r>
                    </a:p>
                  </a:txBody>
                  <a:tcPr marL="182880" marR="182880" marT="182880" marB="18288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182880" marR="182880" marT="182880" marB="182880" anchor="ctr"/>
                </a:tc>
                <a:extLst>
                  <a:ext uri="{0D108BD9-81ED-4DB2-BD59-A6C34878D82A}">
                    <a16:rowId xmlns:a16="http://schemas.microsoft.com/office/drawing/2014/main" val="157676901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224FCE8-4B10-9F93-07B9-BE38B6D140C7}"/>
              </a:ext>
            </a:extLst>
          </p:cNvPr>
          <p:cNvSpPr txBox="1"/>
          <p:nvPr/>
        </p:nvSpPr>
        <p:spPr>
          <a:xfrm>
            <a:off x="3026388" y="5779108"/>
            <a:ext cx="36984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(Master Plan Draft, 2022, citing Wenham Annual Audits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4192E2-CAD9-3407-4454-EAA2A8B0F802}"/>
              </a:ext>
            </a:extLst>
          </p:cNvPr>
          <p:cNvSpPr txBox="1"/>
          <p:nvPr/>
        </p:nvSpPr>
        <p:spPr>
          <a:xfrm>
            <a:off x="7578970" y="5962747"/>
            <a:ext cx="40933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(Master Plan Draft, 2022, citing </a:t>
            </a:r>
            <a:r>
              <a:rPr lang="en-US" sz="1100" b="0" i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Massachusetts Executive Office of Labor and Workforce Development, Labor Market Information and Massachusetts Department of Revenue, Division of Local Services,</a:t>
            </a:r>
          </a:p>
          <a:p>
            <a:pPr algn="l"/>
            <a:r>
              <a:rPr lang="en-US" sz="1100" b="0" i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Community Comparison Report)</a:t>
            </a:r>
            <a:endParaRPr lang="en-US" sz="1100" i="1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839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EA314EB-BC34-CA78-1F69-C62D57826355}"/>
              </a:ext>
            </a:extLst>
          </p:cNvPr>
          <p:cNvSpPr txBox="1"/>
          <p:nvPr/>
        </p:nvSpPr>
        <p:spPr>
          <a:xfrm>
            <a:off x="333104" y="796417"/>
            <a:ext cx="5897879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4F81BD">
                    <a:lumMod val="75000"/>
                  </a:srgbClr>
                </a:solidFill>
              </a:rPr>
              <a:t>Bolster resilience by increasing job diversity and tax base diversity.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Diversify the town’s job portfolio into other industries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tax base diversity by developing commercial properties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retail spending in Wenham and limit “leakage”</a:t>
            </a:r>
          </a:p>
          <a:p>
            <a:pPr>
              <a:spcAft>
                <a:spcPts val="600"/>
              </a:spcAft>
            </a:pPr>
            <a:endParaRPr lang="en-US" u="sng" dirty="0">
              <a:solidFill>
                <a:srgbClr val="4F81BD">
                  <a:lumMod val="75000"/>
                </a:srgb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4F81BD">
                    <a:lumMod val="75000"/>
                  </a:srgbClr>
                </a:solidFill>
              </a:rPr>
              <a:t>Prioritize, prepare for, and realize the potential for commercial development.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Rezone town-owned property for commercial or industrial use to attract new businesses and take advantage of the right economic development opportunity when it arises.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Consider ways to diversify housing stock in Wenham.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options for affordable housing for seniors, families, and individuals with special needs.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(Wenham Master Plan Draft, 2022)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B4D7B58-E8C2-D934-A4EE-3E00A40650A0}"/>
              </a:ext>
            </a:extLst>
          </p:cNvPr>
          <p:cNvSpPr txBox="1">
            <a:spLocks/>
          </p:cNvSpPr>
          <p:nvPr/>
        </p:nvSpPr>
        <p:spPr>
          <a:xfrm>
            <a:off x="333103" y="171543"/>
            <a:ext cx="9777547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RELEVANT GOALS FROM THE MASTER PLAN DRAFT</a:t>
            </a:r>
          </a:p>
        </p:txBody>
      </p:sp>
    </p:spTree>
    <p:extLst>
      <p:ext uri="{BB962C8B-B14F-4D97-AF65-F5344CB8AC3E}">
        <p14:creationId xmlns:p14="http://schemas.microsoft.com/office/powerpoint/2010/main" val="2975312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85D27-A656-8974-70A6-FF3F635E0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9" t="1798" r="17305" b="43051"/>
          <a:stretch/>
        </p:blipFill>
        <p:spPr bwMode="auto">
          <a:xfrm>
            <a:off x="1874050" y="889498"/>
            <a:ext cx="1578227" cy="178788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8E6E5C-F730-8F8A-2575-279845D7FD1D}"/>
              </a:ext>
            </a:extLst>
          </p:cNvPr>
          <p:cNvSpPr txBox="1"/>
          <p:nvPr/>
        </p:nvSpPr>
        <p:spPr>
          <a:xfrm>
            <a:off x="1931644" y="2819222"/>
            <a:ext cx="966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Helena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F15504-5B10-5847-E249-8641B03C2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5966" r="15517" b="23008"/>
          <a:stretch/>
        </p:blipFill>
        <p:spPr bwMode="auto">
          <a:xfrm>
            <a:off x="3562437" y="877702"/>
            <a:ext cx="1578227" cy="178788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1382EF-5488-C9FF-DBB7-A0E4C918BFBD}"/>
              </a:ext>
            </a:extLst>
          </p:cNvPr>
          <p:cNvSpPr txBox="1"/>
          <p:nvPr/>
        </p:nvSpPr>
        <p:spPr>
          <a:xfrm>
            <a:off x="3620031" y="2819222"/>
            <a:ext cx="789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BD9129-C156-45B0-AEDD-0BA9F00EED1F}"/>
              </a:ext>
            </a:extLst>
          </p:cNvPr>
          <p:cNvSpPr/>
          <p:nvPr/>
        </p:nvSpPr>
        <p:spPr>
          <a:xfrm>
            <a:off x="135748" y="142750"/>
            <a:ext cx="44470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PROJECT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6115C-65FB-A593-59F7-BB4A04BB738F}"/>
              </a:ext>
            </a:extLst>
          </p:cNvPr>
          <p:cNvSpPr txBox="1"/>
          <p:nvPr/>
        </p:nvSpPr>
        <p:spPr>
          <a:xfrm>
            <a:off x="6148176" y="3669445"/>
            <a:ext cx="5979169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600" b="1" dirty="0">
                <a:solidFill>
                  <a:srgbClr val="436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 of Wenham</a:t>
            </a:r>
          </a:p>
          <a:p>
            <a:pPr marL="0" lvl="1"/>
            <a:r>
              <a:rPr lang="en-US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Role</a:t>
            </a:r>
          </a:p>
          <a:p>
            <a:pPr marL="285750" lvl="1" indent="-173038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 Coordination</a:t>
            </a:r>
          </a:p>
          <a:p>
            <a:pPr marL="285750" lvl="1" indent="-173038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Outreach and Participation</a:t>
            </a:r>
          </a:p>
          <a:p>
            <a:pPr marL="285750" lvl="1" indent="-173038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Input and Visioning</a:t>
            </a:r>
          </a:p>
          <a:p>
            <a:pPr marL="0" lvl="1"/>
            <a:r>
              <a:rPr lang="en-US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Staff</a:t>
            </a:r>
          </a:p>
          <a:p>
            <a:pPr marL="285750" lvl="1" indent="-173038"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Pessimato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Assistant Town Administrator</a:t>
            </a:r>
          </a:p>
          <a:p>
            <a:pPr marL="285750" lvl="1" indent="-173038"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 Mallory</a:t>
            </a:r>
            <a:r>
              <a: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Conservation &amp; Open Space Coordinator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173038"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Margaret Hoffman, </a:t>
            </a:r>
          </a:p>
          <a:p>
            <a:pPr marL="285750" lvl="1" indent="-173038"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Michelle McGovern, </a:t>
            </a:r>
          </a:p>
          <a:p>
            <a:pPr marL="285750" lvl="1" indent="-173038"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Poulos,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07145-3E1C-A4F9-20D1-790FB6921B42}"/>
              </a:ext>
            </a:extLst>
          </p:cNvPr>
          <p:cNvSpPr txBox="1"/>
          <p:nvPr/>
        </p:nvSpPr>
        <p:spPr>
          <a:xfrm>
            <a:off x="294843" y="3669446"/>
            <a:ext cx="5801157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600" b="1" dirty="0">
                <a:solidFill>
                  <a:srgbClr val="436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Dodson &amp; Flinker</a:t>
            </a:r>
          </a:p>
          <a:p>
            <a:pPr marL="0" lvl="1"/>
            <a:r>
              <a:rPr lang="en-US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Role</a:t>
            </a:r>
          </a:p>
          <a:p>
            <a:pPr marL="285750" lvl="1" indent="-173038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Engagement</a:t>
            </a:r>
          </a:p>
          <a:p>
            <a:pPr marL="285750" lvl="1" indent="-173038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Analysis and Assessment</a:t>
            </a:r>
          </a:p>
          <a:p>
            <a:pPr marL="285750" lvl="1" indent="-173038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and Graphics</a:t>
            </a:r>
          </a:p>
          <a:p>
            <a:pPr marL="285750" lvl="1" indent="-173038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Visioning</a:t>
            </a:r>
          </a:p>
          <a:p>
            <a:pPr marL="112712" lvl="1">
              <a:spcAft>
                <a:spcPts val="600"/>
              </a:spcAft>
            </a:pP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US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Staff</a:t>
            </a:r>
          </a:p>
          <a:p>
            <a:pPr marL="285750" lvl="1" indent="-173038"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Flinker, Helena Farrell, Eli Bloch, Jack Sweeney-Taylor, Dillon Sussman, Nate Burgess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A9C7F1-3510-B867-BFB1-B6AE601C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8531"/>
          <a:stretch>
            <a:fillRect/>
          </a:stretch>
        </p:blipFill>
        <p:spPr bwMode="auto">
          <a:xfrm>
            <a:off x="294843" y="873769"/>
            <a:ext cx="1463040" cy="1791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0BB9BC-72DE-1BFD-0B47-73F202F9D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7"/>
          <a:stretch>
            <a:fillRect/>
          </a:stretch>
        </p:blipFill>
        <p:spPr bwMode="auto">
          <a:xfrm>
            <a:off x="6896496" y="878308"/>
            <a:ext cx="1600282" cy="17990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1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A33F0E8-A30B-5FC5-605C-06D1898313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3" b="12813"/>
          <a:stretch/>
        </p:blipFill>
        <p:spPr bwMode="auto">
          <a:xfrm>
            <a:off x="8606938" y="878308"/>
            <a:ext cx="1578227" cy="178788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A picture containing outdoor, tree, person, posing&#10;&#10;Description automatically generated">
            <a:extLst>
              <a:ext uri="{FF2B5EF4-FFF2-40B4-BE49-F238E27FC236}">
                <a16:creationId xmlns:a16="http://schemas.microsoft.com/office/drawing/2014/main" id="{D2C5D0D2-8D9D-9DD1-90E6-166A5DF3FA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1" b="13147"/>
          <a:stretch/>
        </p:blipFill>
        <p:spPr bwMode="auto">
          <a:xfrm>
            <a:off x="5266872" y="873769"/>
            <a:ext cx="1503416" cy="177634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4B0035-551A-90C9-6185-06C54D876C3D}"/>
              </a:ext>
            </a:extLst>
          </p:cNvPr>
          <p:cNvSpPr txBox="1"/>
          <p:nvPr/>
        </p:nvSpPr>
        <p:spPr>
          <a:xfrm>
            <a:off x="8664532" y="2808032"/>
            <a:ext cx="789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FD877-FFAE-EC76-FF8C-289CEBDBA6C5}"/>
              </a:ext>
            </a:extLst>
          </p:cNvPr>
          <p:cNvSpPr txBox="1"/>
          <p:nvPr/>
        </p:nvSpPr>
        <p:spPr>
          <a:xfrm>
            <a:off x="6965117" y="2808297"/>
            <a:ext cx="789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Dillon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2A067B-8D2A-CD8D-E856-7819A665F23E}"/>
              </a:ext>
            </a:extLst>
          </p:cNvPr>
          <p:cNvSpPr txBox="1"/>
          <p:nvPr/>
        </p:nvSpPr>
        <p:spPr>
          <a:xfrm>
            <a:off x="294843" y="2809946"/>
            <a:ext cx="789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234DD-4C47-2947-6F64-27804402D927}"/>
              </a:ext>
            </a:extLst>
          </p:cNvPr>
          <p:cNvSpPr txBox="1"/>
          <p:nvPr/>
        </p:nvSpPr>
        <p:spPr>
          <a:xfrm>
            <a:off x="5287061" y="2809946"/>
            <a:ext cx="789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181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35B971AA-4811-A440-78D1-6DEACA5E4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972" y="618185"/>
            <a:ext cx="3715189" cy="5821251"/>
          </a:xfrm>
          <a:prstGeom prst="rect">
            <a:avLst/>
          </a:prstGeom>
        </p:spPr>
      </p:pic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5FB32CBE-4F58-5B5A-1E78-B1D5EC2A6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3" y="618185"/>
            <a:ext cx="3794068" cy="582125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32998"/>
            <a:ext cx="4599503" cy="3821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rtl="0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400" b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 MARKET DEMAND</a:t>
            </a:r>
          </a:p>
        </p:txBody>
      </p:sp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A518719E-72E9-5C09-0019-CAE115FDE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60" y="618185"/>
            <a:ext cx="4086597" cy="58212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29DF6F-7831-479F-B311-B04391B0FA84}"/>
              </a:ext>
            </a:extLst>
          </p:cNvPr>
          <p:cNvSpPr txBox="1"/>
          <p:nvPr/>
        </p:nvSpPr>
        <p:spPr>
          <a:xfrm>
            <a:off x="148820" y="6388974"/>
            <a:ext cx="3715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Grocery Stores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E78BBA-671E-5A5E-4833-14FA58CDACDE}"/>
              </a:ext>
            </a:extLst>
          </p:cNvPr>
          <p:cNvSpPr txBox="1"/>
          <p:nvPr/>
        </p:nvSpPr>
        <p:spPr>
          <a:xfrm>
            <a:off x="4017871" y="6439436"/>
            <a:ext cx="3715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Malls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7FA54E-1AFA-187F-090A-4C3CBDC6D348}"/>
              </a:ext>
            </a:extLst>
          </p:cNvPr>
          <p:cNvSpPr txBox="1"/>
          <p:nvPr/>
        </p:nvSpPr>
        <p:spPr>
          <a:xfrm>
            <a:off x="7978360" y="6435631"/>
            <a:ext cx="3715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Office Parks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D663F09F-FA8A-E3DF-3876-0E6AA6B2A2B5}"/>
              </a:ext>
            </a:extLst>
          </p:cNvPr>
          <p:cNvSpPr/>
          <p:nvPr/>
        </p:nvSpPr>
        <p:spPr>
          <a:xfrm>
            <a:off x="3117272" y="2153290"/>
            <a:ext cx="384464" cy="369332"/>
          </a:xfrm>
          <a:prstGeom prst="star5">
            <a:avLst/>
          </a:prstGeom>
          <a:solidFill>
            <a:srgbClr val="FF33E7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65545B94-4BED-EBD6-45CF-1CEC168B556C}"/>
              </a:ext>
            </a:extLst>
          </p:cNvPr>
          <p:cNvSpPr/>
          <p:nvPr/>
        </p:nvSpPr>
        <p:spPr>
          <a:xfrm>
            <a:off x="7059605" y="2153290"/>
            <a:ext cx="384464" cy="369332"/>
          </a:xfrm>
          <a:prstGeom prst="star5">
            <a:avLst/>
          </a:prstGeom>
          <a:solidFill>
            <a:srgbClr val="FF33E7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AD33C642-3DA1-4C62-52BF-96FD0499F174}"/>
              </a:ext>
            </a:extLst>
          </p:cNvPr>
          <p:cNvSpPr/>
          <p:nvPr/>
        </p:nvSpPr>
        <p:spPr>
          <a:xfrm>
            <a:off x="11309086" y="2153290"/>
            <a:ext cx="384464" cy="369332"/>
          </a:xfrm>
          <a:prstGeom prst="star5">
            <a:avLst/>
          </a:prstGeom>
          <a:solidFill>
            <a:srgbClr val="FF33E7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702789F8-F015-7F3D-47F1-F29866DDA35D}"/>
              </a:ext>
            </a:extLst>
          </p:cNvPr>
          <p:cNvSpPr/>
          <p:nvPr/>
        </p:nvSpPr>
        <p:spPr>
          <a:xfrm>
            <a:off x="4693021" y="132998"/>
            <a:ext cx="384464" cy="369332"/>
          </a:xfrm>
          <a:prstGeom prst="star5">
            <a:avLst/>
          </a:prstGeom>
          <a:solidFill>
            <a:srgbClr val="FF33E7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15D175-ED5C-740E-CF63-E2CBC98073AF}"/>
              </a:ext>
            </a:extLst>
          </p:cNvPr>
          <p:cNvSpPr txBox="1"/>
          <p:nvPr/>
        </p:nvSpPr>
        <p:spPr>
          <a:xfrm>
            <a:off x="5015140" y="145822"/>
            <a:ext cx="3715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Iron Rail Property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74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6FD2E1-C886-17B3-D5FF-4A369FB60DAC}"/>
              </a:ext>
            </a:extLst>
          </p:cNvPr>
          <p:cNvSpPr txBox="1"/>
          <p:nvPr/>
        </p:nvSpPr>
        <p:spPr>
          <a:xfrm>
            <a:off x="8008506" y="2877865"/>
            <a:ext cx="3866933" cy="3608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8415" lvl="1">
              <a:lnSpc>
                <a:spcPct val="115000"/>
              </a:lnSpc>
              <a:spcBef>
                <a:spcPts val="5"/>
              </a:spcBef>
              <a:spcAft>
                <a:spcPts val="800"/>
              </a:spcAft>
              <a:buClr>
                <a:srgbClr val="4472C4">
                  <a:lumMod val="75000"/>
                </a:srgbClr>
              </a:buClr>
              <a:buSzPct val="100000"/>
              <a:tabLst>
                <a:tab pos="800100" algn="l"/>
              </a:tabLst>
              <a:defRPr/>
            </a:pP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The life’s work of Helen Clay Frick </a:t>
            </a:r>
            <a:b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was of making life more enjoyable for the mill girls of Lawrence, Lowell, and other New England cities, by providing them with a place for rest and respite during the summer.</a:t>
            </a:r>
          </a:p>
          <a:p>
            <a:pPr marL="0" marR="18415" lvl="1">
              <a:lnSpc>
                <a:spcPct val="115000"/>
              </a:lnSpc>
              <a:spcBef>
                <a:spcPts val="5"/>
              </a:spcBef>
              <a:spcAft>
                <a:spcPts val="800"/>
              </a:spcAft>
              <a:buClr>
                <a:srgbClr val="4472C4">
                  <a:lumMod val="75000"/>
                </a:srgbClr>
              </a:buClr>
              <a:buSzPct val="100000"/>
              <a:tabLst>
                <a:tab pos="800100" algn="l"/>
              </a:tabLst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With limited options for women outside of domestic life, mill work was an opportunity for women to be gainfully employed. Working-class girls at the time might begin working at fourteen years old and would work 70 hours a week for as little as $5.25/week. </a:t>
            </a:r>
          </a:p>
          <a:p>
            <a:pPr marL="0" marR="18415" lvl="1">
              <a:lnSpc>
                <a:spcPct val="115000"/>
              </a:lnSpc>
              <a:spcBef>
                <a:spcPts val="5"/>
              </a:spcBef>
              <a:spcAft>
                <a:spcPts val="800"/>
              </a:spcAft>
              <a:buClr>
                <a:srgbClr val="4472C4">
                  <a:lumMod val="75000"/>
                </a:srgbClr>
              </a:buClr>
              <a:buSzPct val="100000"/>
              <a:tabLst>
                <a:tab pos="800100" algn="l"/>
              </a:tabLst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The “Blue Girls” would travel by train from Boston to Beverly and by trolley from Beverly to Wenham.</a:t>
            </a:r>
          </a:p>
          <a:p>
            <a:pPr marL="0" marR="18415" lvl="1">
              <a:lnSpc>
                <a:spcPct val="115000"/>
              </a:lnSpc>
              <a:spcBef>
                <a:spcPts val="5"/>
              </a:spcBef>
              <a:spcAft>
                <a:spcPts val="800"/>
              </a:spcAft>
              <a:buClr>
                <a:srgbClr val="4472C4">
                  <a:lumMod val="75000"/>
                </a:srgbClr>
              </a:buClr>
              <a:buSzPct val="100000"/>
              <a:tabLst>
                <a:tab pos="800100" algn="l"/>
              </a:tabLst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Helen Frick lived to the age of 96. She said that of</a:t>
            </a:r>
            <a:b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all the things in her life, her “greatest interest” </a:t>
            </a:r>
            <a:b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was the Iron Rail.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72A41-4A05-45DD-9A17-415CB237E43A}"/>
              </a:ext>
            </a:extLst>
          </p:cNvPr>
          <p:cNvSpPr txBox="1"/>
          <p:nvPr/>
        </p:nvSpPr>
        <p:spPr>
          <a:xfrm>
            <a:off x="151391" y="48301"/>
            <a:ext cx="561564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ts val="100"/>
              </a:spcBef>
              <a:tabLst>
                <a:tab pos="1252855" algn="l"/>
              </a:tabLst>
              <a:defRPr sz="2800" b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History of the Iron Rail Property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0C825B3-1A04-2188-DE0D-3E99A0822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r="9774" b="18658"/>
          <a:stretch/>
        </p:blipFill>
        <p:spPr bwMode="auto">
          <a:xfrm>
            <a:off x="8008507" y="803805"/>
            <a:ext cx="1610145" cy="18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670159B-54B4-A629-C86F-918A5F8A3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9899" y="803805"/>
            <a:ext cx="1816922" cy="18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5EFFE25A-1405-2F6E-2C89-2AF54E6D867C}"/>
              </a:ext>
            </a:extLst>
          </p:cNvPr>
          <p:cNvSpPr/>
          <p:nvPr/>
        </p:nvSpPr>
        <p:spPr>
          <a:xfrm flipV="1">
            <a:off x="-5424" y="2768787"/>
            <a:ext cx="12102163" cy="969"/>
          </a:xfrm>
          <a:prstGeom prst="lin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1905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solid"/>
            <a:tailEnd type="triangle" w="lg" len="lg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A50FADD2-8546-E887-80BD-8AC09F206BFA}"/>
              </a:ext>
            </a:extLst>
          </p:cNvPr>
          <p:cNvSpPr/>
          <p:nvPr/>
        </p:nvSpPr>
        <p:spPr>
          <a:xfrm rot="8100000">
            <a:off x="267043" y="1027550"/>
            <a:ext cx="225183" cy="225183"/>
          </a:xfrm>
          <a:prstGeom prst="teardrop">
            <a:avLst>
              <a:gd name="adj" fmla="val 115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953CEEB-0352-B262-543D-6E6AC132C4D4}"/>
              </a:ext>
            </a:extLst>
          </p:cNvPr>
          <p:cNvSpPr/>
          <p:nvPr/>
        </p:nvSpPr>
        <p:spPr>
          <a:xfrm>
            <a:off x="299571" y="1052262"/>
            <a:ext cx="175151" cy="175151"/>
          </a:xfrm>
          <a:prstGeom prst="ellips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781669-6C93-3CB2-FC69-52EC0B6CD21E}"/>
              </a:ext>
            </a:extLst>
          </p:cNvPr>
          <p:cNvSpPr/>
          <p:nvPr/>
        </p:nvSpPr>
        <p:spPr>
          <a:xfrm>
            <a:off x="739383" y="972157"/>
            <a:ext cx="4075326" cy="211193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Straight Connector 13">
            <a:extLst>
              <a:ext uri="{FF2B5EF4-FFF2-40B4-BE49-F238E27FC236}">
                <a16:creationId xmlns:a16="http://schemas.microsoft.com/office/drawing/2014/main" id="{B6E4708C-33FD-DC4A-A892-74D406E996F2}"/>
              </a:ext>
            </a:extLst>
          </p:cNvPr>
          <p:cNvSpPr/>
          <p:nvPr/>
        </p:nvSpPr>
        <p:spPr>
          <a:xfrm flipH="1">
            <a:off x="368366" y="1326563"/>
            <a:ext cx="2267" cy="1440978"/>
          </a:xfrm>
          <a:prstGeom prst="line">
            <a:avLst/>
          </a:prstGeom>
          <a:noFill/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A262271-F7B8-8FE9-372C-937BCE7CC1FC}"/>
              </a:ext>
            </a:extLst>
          </p:cNvPr>
          <p:cNvSpPr/>
          <p:nvPr/>
        </p:nvSpPr>
        <p:spPr>
          <a:xfrm>
            <a:off x="299571" y="2700759"/>
            <a:ext cx="133565" cy="133565"/>
          </a:xfrm>
          <a:prstGeom prst="ellipse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847BFB-E13C-60CC-E9EB-3A63C003E12B}"/>
              </a:ext>
            </a:extLst>
          </p:cNvPr>
          <p:cNvSpPr/>
          <p:nvPr/>
        </p:nvSpPr>
        <p:spPr>
          <a:xfrm>
            <a:off x="3196857" y="3773908"/>
            <a:ext cx="4075326" cy="211193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24EF771-F580-98AB-A4D5-CB5DC19C89BF}"/>
              </a:ext>
            </a:extLst>
          </p:cNvPr>
          <p:cNvSpPr/>
          <p:nvPr/>
        </p:nvSpPr>
        <p:spPr>
          <a:xfrm>
            <a:off x="1280345" y="2721054"/>
            <a:ext cx="133565" cy="133565"/>
          </a:xfrm>
          <a:prstGeom prst="ellipse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C6CE19-16DF-8665-BA2F-A8B9EA3EA94E}"/>
              </a:ext>
            </a:extLst>
          </p:cNvPr>
          <p:cNvSpPr/>
          <p:nvPr/>
        </p:nvSpPr>
        <p:spPr>
          <a:xfrm>
            <a:off x="5622625" y="990508"/>
            <a:ext cx="4075326" cy="211193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4DA60C-6552-FAAF-CEE0-F13D12030E94}"/>
              </a:ext>
            </a:extLst>
          </p:cNvPr>
          <p:cNvSpPr/>
          <p:nvPr/>
        </p:nvSpPr>
        <p:spPr>
          <a:xfrm>
            <a:off x="8010656" y="3646946"/>
            <a:ext cx="4075326" cy="211193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945372-425C-1C8B-6CD6-5FD224F73572}"/>
              </a:ext>
            </a:extLst>
          </p:cNvPr>
          <p:cNvSpPr/>
          <p:nvPr/>
        </p:nvSpPr>
        <p:spPr>
          <a:xfrm>
            <a:off x="8010656" y="5758882"/>
            <a:ext cx="4075326" cy="74203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Teardrop 41">
            <a:extLst>
              <a:ext uri="{FF2B5EF4-FFF2-40B4-BE49-F238E27FC236}">
                <a16:creationId xmlns:a16="http://schemas.microsoft.com/office/drawing/2014/main" id="{7433E213-C769-4049-C88F-D205469F6193}"/>
              </a:ext>
            </a:extLst>
          </p:cNvPr>
          <p:cNvSpPr/>
          <p:nvPr/>
        </p:nvSpPr>
        <p:spPr>
          <a:xfrm rot="8100000">
            <a:off x="1247566" y="1020291"/>
            <a:ext cx="225183" cy="225183"/>
          </a:xfrm>
          <a:prstGeom prst="teardrop">
            <a:avLst>
              <a:gd name="adj" fmla="val 115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Oval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E54836-BCE9-8C11-CD77-87AD9714BFB9}"/>
              </a:ext>
            </a:extLst>
          </p:cNvPr>
          <p:cNvSpPr/>
          <p:nvPr/>
        </p:nvSpPr>
        <p:spPr>
          <a:xfrm>
            <a:off x="1270569" y="1045003"/>
            <a:ext cx="175151" cy="175151"/>
          </a:xfrm>
          <a:prstGeom prst="ellips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Straight Connector 43">
            <a:extLst>
              <a:ext uri="{FF2B5EF4-FFF2-40B4-BE49-F238E27FC236}">
                <a16:creationId xmlns:a16="http://schemas.microsoft.com/office/drawing/2014/main" id="{4E0B3F3A-E545-809F-1AA9-52F96FF69819}"/>
              </a:ext>
            </a:extLst>
          </p:cNvPr>
          <p:cNvSpPr/>
          <p:nvPr/>
        </p:nvSpPr>
        <p:spPr>
          <a:xfrm flipH="1">
            <a:off x="1349393" y="1326563"/>
            <a:ext cx="0" cy="1462243"/>
          </a:xfrm>
          <a:prstGeom prst="line">
            <a:avLst/>
          </a:prstGeom>
          <a:noFill/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0E2AF0C-1565-1D7A-E4F1-7E8186C336C0}"/>
              </a:ext>
            </a:extLst>
          </p:cNvPr>
          <p:cNvSpPr/>
          <p:nvPr/>
        </p:nvSpPr>
        <p:spPr>
          <a:xfrm>
            <a:off x="739384" y="571521"/>
            <a:ext cx="539260" cy="40063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6CD17C-C5C2-8929-2B2E-4E9876B77936}"/>
              </a:ext>
            </a:extLst>
          </p:cNvPr>
          <p:cNvSpPr txBox="1"/>
          <p:nvPr/>
        </p:nvSpPr>
        <p:spPr>
          <a:xfrm>
            <a:off x="538726" y="976693"/>
            <a:ext cx="709051" cy="1103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77800" bIns="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kern="1200" dirty="0">
                <a:solidFill>
                  <a:schemeClr val="accent6"/>
                </a:solidFill>
              </a:rPr>
              <a:t>1638</a:t>
            </a:r>
          </a:p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Land-grant to Richard Dodge.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14A40A-4518-F7D3-7C93-B29ED5C9CE34}"/>
              </a:ext>
            </a:extLst>
          </p:cNvPr>
          <p:cNvSpPr txBox="1"/>
          <p:nvPr/>
        </p:nvSpPr>
        <p:spPr>
          <a:xfrm>
            <a:off x="1591886" y="1089961"/>
            <a:ext cx="952154" cy="15417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77800" bIns="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kern="1200" dirty="0">
                <a:solidFill>
                  <a:schemeClr val="accent6"/>
                </a:solidFill>
              </a:rPr>
              <a:t>1703</a:t>
            </a:r>
          </a:p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Iron Rail House built.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The property got its name from the iron railings in front.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F483D1-4DDE-80FD-9CD2-3C3DA648D5C8}"/>
              </a:ext>
            </a:extLst>
          </p:cNvPr>
          <p:cNvSpPr txBox="1"/>
          <p:nvPr/>
        </p:nvSpPr>
        <p:spPr>
          <a:xfrm>
            <a:off x="2732776" y="1039020"/>
            <a:ext cx="692710" cy="11317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77800" bIns="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kern="1200" dirty="0">
                <a:solidFill>
                  <a:schemeClr val="accent6"/>
                </a:solidFill>
              </a:rPr>
              <a:t>1850-1899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Used as a working farm.</a:t>
            </a:r>
          </a:p>
        </p:txBody>
      </p:sp>
      <p:sp>
        <p:nvSpPr>
          <p:cNvPr id="49" name="Teardrop 48">
            <a:extLst>
              <a:ext uri="{FF2B5EF4-FFF2-40B4-BE49-F238E27FC236}">
                <a16:creationId xmlns:a16="http://schemas.microsoft.com/office/drawing/2014/main" id="{39F384C2-6C87-EE1B-0F7B-B12BD84B855A}"/>
              </a:ext>
            </a:extLst>
          </p:cNvPr>
          <p:cNvSpPr/>
          <p:nvPr/>
        </p:nvSpPr>
        <p:spPr>
          <a:xfrm rot="8100000">
            <a:off x="2380778" y="1027550"/>
            <a:ext cx="225183" cy="225183"/>
          </a:xfrm>
          <a:prstGeom prst="teardrop">
            <a:avLst>
              <a:gd name="adj" fmla="val 115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Oval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41DD77-6BC0-A70D-A826-9BA819342217}"/>
              </a:ext>
            </a:extLst>
          </p:cNvPr>
          <p:cNvSpPr/>
          <p:nvPr/>
        </p:nvSpPr>
        <p:spPr>
          <a:xfrm>
            <a:off x="2403781" y="1052262"/>
            <a:ext cx="175151" cy="175151"/>
          </a:xfrm>
          <a:prstGeom prst="ellips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Straight Connector 50">
            <a:extLst>
              <a:ext uri="{FF2B5EF4-FFF2-40B4-BE49-F238E27FC236}">
                <a16:creationId xmlns:a16="http://schemas.microsoft.com/office/drawing/2014/main" id="{66BA84D9-4ECB-A5D3-D30E-DF6C538E7566}"/>
              </a:ext>
            </a:extLst>
          </p:cNvPr>
          <p:cNvSpPr/>
          <p:nvPr/>
        </p:nvSpPr>
        <p:spPr>
          <a:xfrm flipH="1">
            <a:off x="2482101" y="1326563"/>
            <a:ext cx="2267" cy="1440978"/>
          </a:xfrm>
          <a:prstGeom prst="line">
            <a:avLst/>
          </a:prstGeom>
          <a:noFill/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C6F3EAF-38DA-2037-DF53-CA9B1307AF2C}"/>
              </a:ext>
            </a:extLst>
          </p:cNvPr>
          <p:cNvSpPr/>
          <p:nvPr/>
        </p:nvSpPr>
        <p:spPr>
          <a:xfrm>
            <a:off x="2413306" y="2719809"/>
            <a:ext cx="133565" cy="133565"/>
          </a:xfrm>
          <a:prstGeom prst="ellipse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B7C874-24F5-25A7-A233-800C31584153}"/>
              </a:ext>
            </a:extLst>
          </p:cNvPr>
          <p:cNvSpPr txBox="1"/>
          <p:nvPr/>
        </p:nvSpPr>
        <p:spPr>
          <a:xfrm>
            <a:off x="3758631" y="1060693"/>
            <a:ext cx="4128937" cy="16591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77800" bIns="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kern="1200" dirty="0">
                <a:solidFill>
                  <a:schemeClr val="accent6"/>
                </a:solidFill>
              </a:rPr>
              <a:t>1909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Bought by Henry Frick, steel industrialist, for his daughter Helen Clay Frick who, instead of accepting a pearl necklace as a gift from her father, asked to be given a place in the country where mill girls from the city could spend a vacation in the county. 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Helen had originally welcomed 62 young women to Stillman Farm and Eagle Rock, her family’s estate in Beverly.  After that, she quickly realized that she needed more space.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4" name="Teardrop 53">
            <a:extLst>
              <a:ext uri="{FF2B5EF4-FFF2-40B4-BE49-F238E27FC236}">
                <a16:creationId xmlns:a16="http://schemas.microsoft.com/office/drawing/2014/main" id="{88D8BFA9-B0A7-085A-A8E4-F3A67C1E58F0}"/>
              </a:ext>
            </a:extLst>
          </p:cNvPr>
          <p:cNvSpPr/>
          <p:nvPr/>
        </p:nvSpPr>
        <p:spPr>
          <a:xfrm rot="8100000">
            <a:off x="3398505" y="1040641"/>
            <a:ext cx="225183" cy="225183"/>
          </a:xfrm>
          <a:prstGeom prst="teardrop">
            <a:avLst>
              <a:gd name="adj" fmla="val 115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Oval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A10800-17A1-4719-1EBD-B15AD9DF2127}"/>
              </a:ext>
            </a:extLst>
          </p:cNvPr>
          <p:cNvSpPr/>
          <p:nvPr/>
        </p:nvSpPr>
        <p:spPr>
          <a:xfrm>
            <a:off x="3421508" y="1065353"/>
            <a:ext cx="175151" cy="175151"/>
          </a:xfrm>
          <a:prstGeom prst="ellips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Straight Connector 55">
            <a:extLst>
              <a:ext uri="{FF2B5EF4-FFF2-40B4-BE49-F238E27FC236}">
                <a16:creationId xmlns:a16="http://schemas.microsoft.com/office/drawing/2014/main" id="{81DF83FA-7C0B-B781-5C21-9DC2DE0BF1D8}"/>
              </a:ext>
            </a:extLst>
          </p:cNvPr>
          <p:cNvSpPr/>
          <p:nvPr/>
        </p:nvSpPr>
        <p:spPr>
          <a:xfrm flipH="1">
            <a:off x="3499828" y="1339654"/>
            <a:ext cx="2267" cy="1440978"/>
          </a:xfrm>
          <a:prstGeom prst="line">
            <a:avLst/>
          </a:prstGeom>
          <a:noFill/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4584D74-FC9D-C8D4-2E53-9E2F18A5B15A}"/>
              </a:ext>
            </a:extLst>
          </p:cNvPr>
          <p:cNvSpPr/>
          <p:nvPr/>
        </p:nvSpPr>
        <p:spPr>
          <a:xfrm>
            <a:off x="3433045" y="2726533"/>
            <a:ext cx="133565" cy="133565"/>
          </a:xfrm>
          <a:prstGeom prst="ellipse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AD11B13-BB54-E527-4A27-F74BD3813E5F}"/>
              </a:ext>
            </a:extLst>
          </p:cNvPr>
          <p:cNvGrpSpPr/>
          <p:nvPr/>
        </p:nvGrpSpPr>
        <p:grpSpPr>
          <a:xfrm>
            <a:off x="2986314" y="2990566"/>
            <a:ext cx="3367405" cy="2691092"/>
            <a:chOff x="3092475" y="2973485"/>
            <a:chExt cx="3185716" cy="254589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92475" y="2973485"/>
              <a:ext cx="3185716" cy="2545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D25D960-C94C-83A3-2BC7-9D2EAF60DC24}"/>
                </a:ext>
              </a:extLst>
            </p:cNvPr>
            <p:cNvSpPr/>
            <p:nvPr/>
          </p:nvSpPr>
          <p:spPr>
            <a:xfrm>
              <a:off x="3509083" y="5086350"/>
              <a:ext cx="739067" cy="333375"/>
            </a:xfrm>
            <a:prstGeom prst="ellipse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" name="Picture 60" descr="A person wearing a hat and standing on a porch&#10;&#10;Description automatically generated">
            <a:extLst>
              <a:ext uri="{FF2B5EF4-FFF2-40B4-BE49-F238E27FC236}">
                <a16:creationId xmlns:a16="http://schemas.microsoft.com/office/drawing/2014/main" id="{6D9E8345-2620-59B6-C489-6BE5F6A12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21" y="3026243"/>
            <a:ext cx="1493047" cy="3129834"/>
          </a:xfrm>
          <a:prstGeom prst="rect">
            <a:avLst/>
          </a:prstGeom>
        </p:spPr>
      </p:pic>
      <p:pic>
        <p:nvPicPr>
          <p:cNvPr id="58" name="Picture 3">
            <a:extLst>
              <a:ext uri="{FF2B5EF4-FFF2-40B4-BE49-F238E27FC236}">
                <a16:creationId xmlns:a16="http://schemas.microsoft.com/office/drawing/2014/main" id="{97ACF648-F921-843D-1243-4D25D95F2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391" y="3113752"/>
            <a:ext cx="3079313" cy="234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54D2A70-0B6D-C0A9-7DCE-B049AF80498C}"/>
              </a:ext>
            </a:extLst>
          </p:cNvPr>
          <p:cNvSpPr txBox="1"/>
          <p:nvPr/>
        </p:nvSpPr>
        <p:spPr>
          <a:xfrm>
            <a:off x="5749311" y="201027"/>
            <a:ext cx="63474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i="1" dirty="0"/>
              <a:t>Treasures Of Wenham History, Helen Frick and the True Blue Girls</a:t>
            </a:r>
            <a:r>
              <a:rPr lang="en-US" sz="1100" dirty="0"/>
              <a:t>, Jack E. Hauck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2225103-90BF-5300-8C7C-DBB7B4422DE0}"/>
              </a:ext>
            </a:extLst>
          </p:cNvPr>
          <p:cNvSpPr txBox="1"/>
          <p:nvPr/>
        </p:nvSpPr>
        <p:spPr>
          <a:xfrm>
            <a:off x="3985646" y="1139837"/>
            <a:ext cx="1377950" cy="16807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77800" bIns="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kern="1200" dirty="0">
                <a:solidFill>
                  <a:schemeClr val="accent6"/>
                </a:solidFill>
              </a:rPr>
              <a:t>1941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The brick auditorium and gymnasium was built, equipped with a large kitchen, dormitory, additional rooms and a library.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AA7553-3A6A-E522-6B9E-02F26C3D664B}"/>
              </a:ext>
            </a:extLst>
          </p:cNvPr>
          <p:cNvSpPr txBox="1"/>
          <p:nvPr/>
        </p:nvSpPr>
        <p:spPr>
          <a:xfrm>
            <a:off x="538725" y="1052262"/>
            <a:ext cx="1562961" cy="16057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77800" bIns="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dirty="0">
                <a:solidFill>
                  <a:schemeClr val="accent6"/>
                </a:solidFill>
              </a:rPr>
              <a:t>1910</a:t>
            </a:r>
            <a:endParaRPr lang="en-US" sz="1400" kern="1200" dirty="0">
              <a:solidFill>
                <a:schemeClr val="accent6"/>
              </a:solidFill>
            </a:endParaRPr>
          </a:p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Nearly five hundred guests came to the Iron Rail Vacation Home the first summer. Over time, 10 additional cabins were built to accommodate guests.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FD2E1-C886-17B3-D5FF-4A369FB60DAC}"/>
              </a:ext>
            </a:extLst>
          </p:cNvPr>
          <p:cNvSpPr txBox="1"/>
          <p:nvPr/>
        </p:nvSpPr>
        <p:spPr>
          <a:xfrm>
            <a:off x="5749311" y="201027"/>
            <a:ext cx="63474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i="1" dirty="0"/>
              <a:t>Treasures Of Wenham History, Helen Frick and the True Blue Girls</a:t>
            </a:r>
            <a:r>
              <a:rPr lang="en-US" sz="1100" dirty="0"/>
              <a:t>, Jack E. Hauck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5059" y="2847405"/>
            <a:ext cx="4963981" cy="396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072A41-4A05-45DD-9A17-415CB237E43A}"/>
              </a:ext>
            </a:extLst>
          </p:cNvPr>
          <p:cNvSpPr txBox="1"/>
          <p:nvPr/>
        </p:nvSpPr>
        <p:spPr>
          <a:xfrm>
            <a:off x="151391" y="48301"/>
            <a:ext cx="561564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ts val="100"/>
              </a:spcBef>
              <a:tabLst>
                <a:tab pos="1252855" algn="l"/>
              </a:tabLst>
              <a:defRPr sz="2800" b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History of the Iron Rail Property</a:t>
            </a:r>
          </a:p>
        </p:txBody>
      </p:sp>
      <p:pic>
        <p:nvPicPr>
          <p:cNvPr id="9" name="Picture 8" descr="A black and white photo of a building&#10;&#10;Description automatically generated">
            <a:extLst>
              <a:ext uri="{FF2B5EF4-FFF2-40B4-BE49-F238E27FC236}">
                <a16:creationId xmlns:a16="http://schemas.microsoft.com/office/drawing/2014/main" id="{EC76CDE7-0879-D4B2-1D55-50590459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939" y="4718026"/>
            <a:ext cx="2746026" cy="1953404"/>
          </a:xfrm>
          <a:prstGeom prst="rect">
            <a:avLst/>
          </a:prstGeom>
        </p:spPr>
      </p:pic>
      <p:pic>
        <p:nvPicPr>
          <p:cNvPr id="11" name="Picture 10" descr="A house with trees and a white fence&#10;&#10;Description automatically generated">
            <a:extLst>
              <a:ext uri="{FF2B5EF4-FFF2-40B4-BE49-F238E27FC236}">
                <a16:creationId xmlns:a16="http://schemas.microsoft.com/office/drawing/2014/main" id="{FCA2974F-F951-B9F1-5BAD-24476EB056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2"/>
          <a:stretch/>
        </p:blipFill>
        <p:spPr>
          <a:xfrm>
            <a:off x="8027580" y="2892636"/>
            <a:ext cx="2720385" cy="1809312"/>
          </a:xfrm>
          <a:prstGeom prst="rect">
            <a:avLst/>
          </a:prstGeom>
        </p:spPr>
      </p:pic>
      <p:pic>
        <p:nvPicPr>
          <p:cNvPr id="25" name="Picture 24" descr="A person sitting on a porch&#10;&#10;Description automatically generated">
            <a:extLst>
              <a:ext uri="{FF2B5EF4-FFF2-40B4-BE49-F238E27FC236}">
                <a16:creationId xmlns:a16="http://schemas.microsoft.com/office/drawing/2014/main" id="{E9BA0BC4-4C73-CFB9-21A0-3846ADB059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83" y="4773913"/>
            <a:ext cx="2163238" cy="189751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D86AC0-5F5D-261F-A536-9C474A711103}"/>
              </a:ext>
            </a:extLst>
          </p:cNvPr>
          <p:cNvCxnSpPr>
            <a:cxnSpLocks/>
          </p:cNvCxnSpPr>
          <p:nvPr/>
        </p:nvCxnSpPr>
        <p:spPr>
          <a:xfrm flipH="1">
            <a:off x="7202199" y="3632791"/>
            <a:ext cx="834017" cy="1538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house with snow on the ground&#10;&#10;Description automatically generated">
            <a:extLst>
              <a:ext uri="{FF2B5EF4-FFF2-40B4-BE49-F238E27FC236}">
                <a16:creationId xmlns:a16="http://schemas.microsoft.com/office/drawing/2014/main" id="{F575CF93-B3B7-D394-9C3F-92B41FA1F9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4689" r="12740" b="19443"/>
          <a:stretch/>
        </p:blipFill>
        <p:spPr>
          <a:xfrm>
            <a:off x="596597" y="3138751"/>
            <a:ext cx="2753024" cy="1553048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E879DA2-0BDA-8D74-16B8-59F78905B700}"/>
              </a:ext>
            </a:extLst>
          </p:cNvPr>
          <p:cNvCxnSpPr>
            <a:cxnSpLocks/>
          </p:cNvCxnSpPr>
          <p:nvPr/>
        </p:nvCxnSpPr>
        <p:spPr>
          <a:xfrm flipH="1" flipV="1">
            <a:off x="5124445" y="5419725"/>
            <a:ext cx="2900200" cy="39541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traight Connector 1">
            <a:extLst>
              <a:ext uri="{FF2B5EF4-FFF2-40B4-BE49-F238E27FC236}">
                <a16:creationId xmlns:a16="http://schemas.microsoft.com/office/drawing/2014/main" id="{38AE9B47-1CD3-A568-173E-4AC04907C786}"/>
              </a:ext>
            </a:extLst>
          </p:cNvPr>
          <p:cNvSpPr/>
          <p:nvPr/>
        </p:nvSpPr>
        <p:spPr>
          <a:xfrm flipV="1">
            <a:off x="-5424" y="2768787"/>
            <a:ext cx="12102163" cy="969"/>
          </a:xfrm>
          <a:prstGeom prst="lin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1905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solid"/>
            <a:tailEnd type="triangle" w="lg" len="lg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DAF6D3A0-83AA-7F22-A6B4-0390EB864C15}"/>
              </a:ext>
            </a:extLst>
          </p:cNvPr>
          <p:cNvSpPr/>
          <p:nvPr/>
        </p:nvSpPr>
        <p:spPr>
          <a:xfrm rot="8100000">
            <a:off x="267043" y="1027550"/>
            <a:ext cx="225183" cy="225183"/>
          </a:xfrm>
          <a:prstGeom prst="teardrop">
            <a:avLst>
              <a:gd name="adj" fmla="val 115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Oval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0175EC-750E-E1ED-5FDF-E5CF3479E948}"/>
              </a:ext>
            </a:extLst>
          </p:cNvPr>
          <p:cNvSpPr/>
          <p:nvPr/>
        </p:nvSpPr>
        <p:spPr>
          <a:xfrm>
            <a:off x="299571" y="1052262"/>
            <a:ext cx="175151" cy="175151"/>
          </a:xfrm>
          <a:prstGeom prst="ellips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84B19352-2202-7F59-10C9-DB0278399FFC}"/>
              </a:ext>
            </a:extLst>
          </p:cNvPr>
          <p:cNvSpPr/>
          <p:nvPr/>
        </p:nvSpPr>
        <p:spPr>
          <a:xfrm flipH="1">
            <a:off x="368366" y="1326563"/>
            <a:ext cx="2267" cy="1440978"/>
          </a:xfrm>
          <a:prstGeom prst="line">
            <a:avLst/>
          </a:prstGeom>
          <a:noFill/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9EE881-30FB-37BD-4666-1133A85B7BAA}"/>
              </a:ext>
            </a:extLst>
          </p:cNvPr>
          <p:cNvSpPr/>
          <p:nvPr/>
        </p:nvSpPr>
        <p:spPr>
          <a:xfrm>
            <a:off x="299571" y="2700759"/>
            <a:ext cx="133565" cy="133565"/>
          </a:xfrm>
          <a:prstGeom prst="ellipse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ADD4D71-595B-F0FA-164A-9F6BE309B172}"/>
              </a:ext>
            </a:extLst>
          </p:cNvPr>
          <p:cNvSpPr/>
          <p:nvPr/>
        </p:nvSpPr>
        <p:spPr>
          <a:xfrm>
            <a:off x="5267105" y="2708602"/>
            <a:ext cx="133565" cy="133565"/>
          </a:xfrm>
          <a:prstGeom prst="ellipse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F64B6C26-B9AE-1AE2-A3F6-2A62860CE5EF}"/>
              </a:ext>
            </a:extLst>
          </p:cNvPr>
          <p:cNvSpPr/>
          <p:nvPr/>
        </p:nvSpPr>
        <p:spPr>
          <a:xfrm rot="8100000">
            <a:off x="5234326" y="1007839"/>
            <a:ext cx="225183" cy="225183"/>
          </a:xfrm>
          <a:prstGeom prst="teardrop">
            <a:avLst>
              <a:gd name="adj" fmla="val 115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9C2D4A-8C2F-CAB9-11F7-FDD32D98E787}"/>
              </a:ext>
            </a:extLst>
          </p:cNvPr>
          <p:cNvSpPr/>
          <p:nvPr/>
        </p:nvSpPr>
        <p:spPr>
          <a:xfrm>
            <a:off x="5257329" y="1032551"/>
            <a:ext cx="175151" cy="175151"/>
          </a:xfrm>
          <a:prstGeom prst="ellips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4B8E256D-FCD7-E0FE-E7C6-35A6728C7DD6}"/>
              </a:ext>
            </a:extLst>
          </p:cNvPr>
          <p:cNvSpPr/>
          <p:nvPr/>
        </p:nvSpPr>
        <p:spPr>
          <a:xfrm flipH="1">
            <a:off x="5336153" y="1314111"/>
            <a:ext cx="0" cy="1462243"/>
          </a:xfrm>
          <a:prstGeom prst="line">
            <a:avLst/>
          </a:prstGeom>
          <a:noFill/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A9165-1902-57EA-AB41-6462F3E3EA6D}"/>
              </a:ext>
            </a:extLst>
          </p:cNvPr>
          <p:cNvSpPr txBox="1"/>
          <p:nvPr/>
        </p:nvSpPr>
        <p:spPr>
          <a:xfrm>
            <a:off x="5524376" y="1019378"/>
            <a:ext cx="1377951" cy="15417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77800" bIns="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kern="1200" dirty="0">
                <a:solidFill>
                  <a:schemeClr val="accent6"/>
                </a:solidFill>
              </a:rPr>
              <a:t>1953</a:t>
            </a:r>
          </a:p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44 years of Iron Rail vacations came to an end with appx.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32,670 vacations, and 20,000 mill girls in all.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40AC89-8F9B-2CC0-EF3D-C079CC51B173}"/>
              </a:ext>
            </a:extLst>
          </p:cNvPr>
          <p:cNvSpPr txBox="1"/>
          <p:nvPr/>
        </p:nvSpPr>
        <p:spPr>
          <a:xfrm>
            <a:off x="2245665" y="1039020"/>
            <a:ext cx="1529288" cy="14932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77800" bIns="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kern="1200" dirty="0">
                <a:solidFill>
                  <a:schemeClr val="accent6"/>
                </a:solidFill>
              </a:rPr>
              <a:t>1920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Helen built Fairhaven for Ellen Boyd, an experienced social worker from Boston, who lived there and directed the camp for 30 years.</a:t>
            </a:r>
          </a:p>
        </p:txBody>
      </p:sp>
      <p:sp>
        <p:nvSpPr>
          <p:cNvPr id="21" name="Teardrop 20">
            <a:extLst>
              <a:ext uri="{FF2B5EF4-FFF2-40B4-BE49-F238E27FC236}">
                <a16:creationId xmlns:a16="http://schemas.microsoft.com/office/drawing/2014/main" id="{9CD2F964-FA77-17A9-FAC6-34F30BC4D864}"/>
              </a:ext>
            </a:extLst>
          </p:cNvPr>
          <p:cNvSpPr/>
          <p:nvPr/>
        </p:nvSpPr>
        <p:spPr>
          <a:xfrm rot="8100000">
            <a:off x="1980728" y="1027550"/>
            <a:ext cx="225183" cy="225183"/>
          </a:xfrm>
          <a:prstGeom prst="teardrop">
            <a:avLst>
              <a:gd name="adj" fmla="val 115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Oval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CB341D-58EB-8F1D-04AD-E904DBE0E5EE}"/>
              </a:ext>
            </a:extLst>
          </p:cNvPr>
          <p:cNvSpPr/>
          <p:nvPr/>
        </p:nvSpPr>
        <p:spPr>
          <a:xfrm>
            <a:off x="2003731" y="1052262"/>
            <a:ext cx="175151" cy="175151"/>
          </a:xfrm>
          <a:prstGeom prst="ellips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Straight Connector 22">
            <a:extLst>
              <a:ext uri="{FF2B5EF4-FFF2-40B4-BE49-F238E27FC236}">
                <a16:creationId xmlns:a16="http://schemas.microsoft.com/office/drawing/2014/main" id="{874908B8-842B-0E0E-AE61-305FA70F6515}"/>
              </a:ext>
            </a:extLst>
          </p:cNvPr>
          <p:cNvSpPr/>
          <p:nvPr/>
        </p:nvSpPr>
        <p:spPr>
          <a:xfrm flipH="1">
            <a:off x="2082051" y="1326563"/>
            <a:ext cx="2267" cy="1440978"/>
          </a:xfrm>
          <a:prstGeom prst="line">
            <a:avLst/>
          </a:prstGeom>
          <a:noFill/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DF3EE44-7D31-26D3-6F5D-46D39A82E275}"/>
              </a:ext>
            </a:extLst>
          </p:cNvPr>
          <p:cNvSpPr/>
          <p:nvPr/>
        </p:nvSpPr>
        <p:spPr>
          <a:xfrm>
            <a:off x="2013256" y="2719809"/>
            <a:ext cx="133565" cy="133565"/>
          </a:xfrm>
          <a:prstGeom prst="ellipse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Teardrop 27">
            <a:extLst>
              <a:ext uri="{FF2B5EF4-FFF2-40B4-BE49-F238E27FC236}">
                <a16:creationId xmlns:a16="http://schemas.microsoft.com/office/drawing/2014/main" id="{108EEE37-AED6-EB96-D4B7-0BD7240DD36C}"/>
              </a:ext>
            </a:extLst>
          </p:cNvPr>
          <p:cNvSpPr/>
          <p:nvPr/>
        </p:nvSpPr>
        <p:spPr>
          <a:xfrm rot="8100000">
            <a:off x="3684255" y="1040641"/>
            <a:ext cx="225183" cy="225183"/>
          </a:xfrm>
          <a:prstGeom prst="teardrop">
            <a:avLst>
              <a:gd name="adj" fmla="val 115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Oval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354A1F-E457-7D3D-C2F0-15AF2F27E922}"/>
              </a:ext>
            </a:extLst>
          </p:cNvPr>
          <p:cNvSpPr/>
          <p:nvPr/>
        </p:nvSpPr>
        <p:spPr>
          <a:xfrm>
            <a:off x="3707258" y="1065353"/>
            <a:ext cx="175151" cy="175151"/>
          </a:xfrm>
          <a:prstGeom prst="ellips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Straight Connector 32">
            <a:extLst>
              <a:ext uri="{FF2B5EF4-FFF2-40B4-BE49-F238E27FC236}">
                <a16:creationId xmlns:a16="http://schemas.microsoft.com/office/drawing/2014/main" id="{5481DBCC-5743-89E9-D7E8-C51B2C1C6E66}"/>
              </a:ext>
            </a:extLst>
          </p:cNvPr>
          <p:cNvSpPr/>
          <p:nvPr/>
        </p:nvSpPr>
        <p:spPr>
          <a:xfrm flipH="1">
            <a:off x="3785578" y="1339654"/>
            <a:ext cx="2267" cy="1440978"/>
          </a:xfrm>
          <a:prstGeom prst="line">
            <a:avLst/>
          </a:prstGeom>
          <a:noFill/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E749F73-F461-E813-88B6-908FE12826DD}"/>
              </a:ext>
            </a:extLst>
          </p:cNvPr>
          <p:cNvSpPr/>
          <p:nvPr/>
        </p:nvSpPr>
        <p:spPr>
          <a:xfrm>
            <a:off x="3718795" y="2726533"/>
            <a:ext cx="133565" cy="133565"/>
          </a:xfrm>
          <a:prstGeom prst="ellipse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DA833DE-3E6B-1A77-EB86-A9BC8778FBAE}"/>
              </a:ext>
            </a:extLst>
          </p:cNvPr>
          <p:cNvSpPr/>
          <p:nvPr/>
        </p:nvSpPr>
        <p:spPr>
          <a:xfrm>
            <a:off x="6772186" y="2711625"/>
            <a:ext cx="133565" cy="133565"/>
          </a:xfrm>
          <a:prstGeom prst="ellipse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Teardrop 35">
            <a:extLst>
              <a:ext uri="{FF2B5EF4-FFF2-40B4-BE49-F238E27FC236}">
                <a16:creationId xmlns:a16="http://schemas.microsoft.com/office/drawing/2014/main" id="{EE0C8256-C8CB-1F9B-F83B-4536A7D08CBF}"/>
              </a:ext>
            </a:extLst>
          </p:cNvPr>
          <p:cNvSpPr/>
          <p:nvPr/>
        </p:nvSpPr>
        <p:spPr>
          <a:xfrm rot="8100000">
            <a:off x="6739407" y="1010862"/>
            <a:ext cx="225183" cy="225183"/>
          </a:xfrm>
          <a:prstGeom prst="teardrop">
            <a:avLst>
              <a:gd name="adj" fmla="val 115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Oval 3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C011E4-4C9D-08A8-ADF5-78CBA2179E33}"/>
              </a:ext>
            </a:extLst>
          </p:cNvPr>
          <p:cNvSpPr/>
          <p:nvPr/>
        </p:nvSpPr>
        <p:spPr>
          <a:xfrm>
            <a:off x="6762410" y="1035574"/>
            <a:ext cx="175151" cy="175151"/>
          </a:xfrm>
          <a:prstGeom prst="ellips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Straight Connector 37">
            <a:extLst>
              <a:ext uri="{FF2B5EF4-FFF2-40B4-BE49-F238E27FC236}">
                <a16:creationId xmlns:a16="http://schemas.microsoft.com/office/drawing/2014/main" id="{46C24E5E-81E7-56D1-7D28-100F75ACE116}"/>
              </a:ext>
            </a:extLst>
          </p:cNvPr>
          <p:cNvSpPr/>
          <p:nvPr/>
        </p:nvSpPr>
        <p:spPr>
          <a:xfrm flipH="1">
            <a:off x="6841234" y="1317134"/>
            <a:ext cx="0" cy="1462243"/>
          </a:xfrm>
          <a:prstGeom prst="line">
            <a:avLst/>
          </a:prstGeom>
          <a:noFill/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681CE9-491C-8B1E-9D38-DB9C9925E036}"/>
              </a:ext>
            </a:extLst>
          </p:cNvPr>
          <p:cNvSpPr txBox="1"/>
          <p:nvPr/>
        </p:nvSpPr>
        <p:spPr>
          <a:xfrm>
            <a:off x="7042885" y="1008786"/>
            <a:ext cx="1177658" cy="17028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77800" bIns="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kern="1200" dirty="0">
                <a:solidFill>
                  <a:schemeClr val="accent6"/>
                </a:solidFill>
              </a:rPr>
              <a:t>1954</a:t>
            </a:r>
          </a:p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the property was transferred to the Girls’ Clubs of America and the property was used as a summer camp.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5351D54-3F10-1F99-7E9D-BF83504BFB96}"/>
              </a:ext>
            </a:extLst>
          </p:cNvPr>
          <p:cNvSpPr/>
          <p:nvPr/>
        </p:nvSpPr>
        <p:spPr>
          <a:xfrm>
            <a:off x="8369212" y="2687060"/>
            <a:ext cx="133565" cy="133565"/>
          </a:xfrm>
          <a:prstGeom prst="ellipse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Teardrop 42">
            <a:extLst>
              <a:ext uri="{FF2B5EF4-FFF2-40B4-BE49-F238E27FC236}">
                <a16:creationId xmlns:a16="http://schemas.microsoft.com/office/drawing/2014/main" id="{4DF0868A-1B6A-6AA6-3803-601BC258CB31}"/>
              </a:ext>
            </a:extLst>
          </p:cNvPr>
          <p:cNvSpPr/>
          <p:nvPr/>
        </p:nvSpPr>
        <p:spPr>
          <a:xfrm rot="8100000">
            <a:off x="8330947" y="990855"/>
            <a:ext cx="225183" cy="225183"/>
          </a:xfrm>
          <a:prstGeom prst="teardrop">
            <a:avLst>
              <a:gd name="adj" fmla="val 115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Oval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127446-38DE-D54E-B9A6-36AB220865FE}"/>
              </a:ext>
            </a:extLst>
          </p:cNvPr>
          <p:cNvSpPr/>
          <p:nvPr/>
        </p:nvSpPr>
        <p:spPr>
          <a:xfrm>
            <a:off x="8359436" y="1011009"/>
            <a:ext cx="175151" cy="175151"/>
          </a:xfrm>
          <a:prstGeom prst="ellips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Straight Connector 44">
            <a:extLst>
              <a:ext uri="{FF2B5EF4-FFF2-40B4-BE49-F238E27FC236}">
                <a16:creationId xmlns:a16="http://schemas.microsoft.com/office/drawing/2014/main" id="{98A193E0-E1F8-5CBD-6431-5D970ABE5577}"/>
              </a:ext>
            </a:extLst>
          </p:cNvPr>
          <p:cNvSpPr/>
          <p:nvPr/>
        </p:nvSpPr>
        <p:spPr>
          <a:xfrm flipH="1">
            <a:off x="8438260" y="1292569"/>
            <a:ext cx="0" cy="1462243"/>
          </a:xfrm>
          <a:prstGeom prst="line">
            <a:avLst/>
          </a:prstGeom>
          <a:noFill/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12F666-F536-2294-B86C-B8110BA2071E}"/>
              </a:ext>
            </a:extLst>
          </p:cNvPr>
          <p:cNvSpPr txBox="1"/>
          <p:nvPr/>
        </p:nvSpPr>
        <p:spPr>
          <a:xfrm>
            <a:off x="8603538" y="837030"/>
            <a:ext cx="991700" cy="13867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77800" bIns="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kern="1200" dirty="0">
                <a:solidFill>
                  <a:schemeClr val="accent6"/>
                </a:solidFill>
              </a:rPr>
              <a:t>1976</a:t>
            </a:r>
          </a:p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Iron Rail house was moved to Hamilton. 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7952333-183C-5066-C909-7104050A3C5B}"/>
              </a:ext>
            </a:extLst>
          </p:cNvPr>
          <p:cNvSpPr/>
          <p:nvPr/>
        </p:nvSpPr>
        <p:spPr>
          <a:xfrm>
            <a:off x="9452002" y="2696662"/>
            <a:ext cx="133565" cy="133565"/>
          </a:xfrm>
          <a:prstGeom prst="ellipse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Teardrop 51">
            <a:extLst>
              <a:ext uri="{FF2B5EF4-FFF2-40B4-BE49-F238E27FC236}">
                <a16:creationId xmlns:a16="http://schemas.microsoft.com/office/drawing/2014/main" id="{838D220C-F6E6-4659-BA2A-D92AC8796B5B}"/>
              </a:ext>
            </a:extLst>
          </p:cNvPr>
          <p:cNvSpPr/>
          <p:nvPr/>
        </p:nvSpPr>
        <p:spPr>
          <a:xfrm rot="8100000">
            <a:off x="9410589" y="986297"/>
            <a:ext cx="225183" cy="225183"/>
          </a:xfrm>
          <a:prstGeom prst="teardrop">
            <a:avLst>
              <a:gd name="adj" fmla="val 115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Oval 5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40A2FE-A1C2-357E-7433-95F5618D8F03}"/>
              </a:ext>
            </a:extLst>
          </p:cNvPr>
          <p:cNvSpPr/>
          <p:nvPr/>
        </p:nvSpPr>
        <p:spPr>
          <a:xfrm>
            <a:off x="9433592" y="1011009"/>
            <a:ext cx="175151" cy="175151"/>
          </a:xfrm>
          <a:prstGeom prst="ellips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Straight Connector 53">
            <a:extLst>
              <a:ext uri="{FF2B5EF4-FFF2-40B4-BE49-F238E27FC236}">
                <a16:creationId xmlns:a16="http://schemas.microsoft.com/office/drawing/2014/main" id="{2FC71186-D9A8-E092-8A73-6D328A2B2577}"/>
              </a:ext>
            </a:extLst>
          </p:cNvPr>
          <p:cNvSpPr/>
          <p:nvPr/>
        </p:nvSpPr>
        <p:spPr>
          <a:xfrm flipH="1">
            <a:off x="9521050" y="1302171"/>
            <a:ext cx="0" cy="1462243"/>
          </a:xfrm>
          <a:prstGeom prst="line">
            <a:avLst/>
          </a:prstGeom>
          <a:noFill/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655EA97-D54E-333E-9EF7-5B54CAEC1E82}"/>
              </a:ext>
            </a:extLst>
          </p:cNvPr>
          <p:cNvSpPr txBox="1"/>
          <p:nvPr/>
        </p:nvSpPr>
        <p:spPr>
          <a:xfrm>
            <a:off x="9745383" y="909487"/>
            <a:ext cx="1649227" cy="18850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77800" bIns="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kern="1200" dirty="0">
                <a:solidFill>
                  <a:schemeClr val="accent6"/>
                </a:solidFill>
              </a:rPr>
              <a:t>2017</a:t>
            </a:r>
          </a:p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the Iron Rail Property was recommended for listing in the National Register of Historic Places for its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significance in the early 20th century progressive movement.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738BA9-A7D0-230B-6704-C60971B2CD57}"/>
              </a:ext>
            </a:extLst>
          </p:cNvPr>
          <p:cNvCxnSpPr>
            <a:cxnSpLocks/>
          </p:cNvCxnSpPr>
          <p:nvPr/>
        </p:nvCxnSpPr>
        <p:spPr>
          <a:xfrm>
            <a:off x="3349621" y="5642131"/>
            <a:ext cx="567287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A4787D-89E4-AEB4-70DB-BB319D9C0FAB}"/>
              </a:ext>
            </a:extLst>
          </p:cNvPr>
          <p:cNvCxnSpPr>
            <a:cxnSpLocks/>
          </p:cNvCxnSpPr>
          <p:nvPr/>
        </p:nvCxnSpPr>
        <p:spPr>
          <a:xfrm>
            <a:off x="3349621" y="4635654"/>
            <a:ext cx="1716501" cy="42995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79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7D1B5-D429-7772-2180-51210AD4D147}"/>
              </a:ext>
            </a:extLst>
          </p:cNvPr>
          <p:cNvSpPr txBox="1"/>
          <p:nvPr/>
        </p:nvSpPr>
        <p:spPr>
          <a:xfrm>
            <a:off x="364851" y="225869"/>
            <a:ext cx="60949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-10" normalizeH="0" baseline="0" noProof="0" dirty="0">
                <a:ln>
                  <a:noFill/>
                </a:ln>
                <a:solidFill>
                  <a:srgbClr val="375F9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IRON RAIL COMMISSION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0FA0FA-C52E-3095-979F-4F3762DF203D}"/>
              </a:ext>
            </a:extLst>
          </p:cNvPr>
          <p:cNvSpPr txBox="1"/>
          <p:nvPr/>
        </p:nvSpPr>
        <p:spPr>
          <a:xfrm>
            <a:off x="364851" y="907351"/>
            <a:ext cx="3468596" cy="5136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Members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b="1" kern="1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Mission:</a:t>
            </a:r>
            <a:endParaRPr lang="en-US" sz="2000" b="1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maintain, repair and protect the property.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aggressively plan for rental, gymnasium and meadow use in order to create income, revitalize the land and encourage active use of the area for educational enjoyment by all townspeople.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work with other town groups in arranging for the orderly use of the land.</a:t>
            </a:r>
            <a:endParaRPr lang="en-US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ject 3">
            <a:extLst>
              <a:ext uri="{FF2B5EF4-FFF2-40B4-BE49-F238E27FC236}">
                <a16:creationId xmlns:a16="http://schemas.microsoft.com/office/drawing/2014/main" id="{E34C7B3D-3DEB-791D-0F2B-20F77BFAEF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1277" y="907351"/>
            <a:ext cx="8222446" cy="5086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6E8C35-4118-BE3D-4957-D3E29D9314A2}"/>
              </a:ext>
            </a:extLst>
          </p:cNvPr>
          <p:cNvSpPr txBox="1"/>
          <p:nvPr/>
        </p:nvSpPr>
        <p:spPr>
          <a:xfrm>
            <a:off x="1323610" y="6202084"/>
            <a:ext cx="25098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(Wenham Town website, 2023)</a:t>
            </a:r>
          </a:p>
        </p:txBody>
      </p:sp>
    </p:spTree>
    <p:extLst>
      <p:ext uri="{BB962C8B-B14F-4D97-AF65-F5344CB8AC3E}">
        <p14:creationId xmlns:p14="http://schemas.microsoft.com/office/powerpoint/2010/main" val="369533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6">
            <a:extLst>
              <a:ext uri="{FF2B5EF4-FFF2-40B4-BE49-F238E27FC236}">
                <a16:creationId xmlns:a16="http://schemas.microsoft.com/office/drawing/2014/main" id="{BB7606B3-A2A8-6A81-FB47-16B53C7DF08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t="4308" r="1585" b="6700"/>
          <a:stretch/>
        </p:blipFill>
        <p:spPr>
          <a:xfrm>
            <a:off x="2713653" y="-1"/>
            <a:ext cx="9478346" cy="6858001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47037C5-76BB-9D70-F94D-8BE52D94320D}"/>
              </a:ext>
            </a:extLst>
          </p:cNvPr>
          <p:cNvCxnSpPr>
            <a:cxnSpLocks/>
          </p:cNvCxnSpPr>
          <p:nvPr/>
        </p:nvCxnSpPr>
        <p:spPr>
          <a:xfrm flipV="1">
            <a:off x="4703811" y="4827171"/>
            <a:ext cx="467955" cy="5705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105" y="171543"/>
            <a:ext cx="4067445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EXISTING CONDITIONS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8CCF1F-65C0-1493-F81B-6394909A1296}"/>
              </a:ext>
            </a:extLst>
          </p:cNvPr>
          <p:cNvSpPr txBox="1"/>
          <p:nvPr/>
        </p:nvSpPr>
        <p:spPr>
          <a:xfrm>
            <a:off x="2764311" y="4052882"/>
            <a:ext cx="10732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ighlight>
                  <a:srgbClr val="D9D9D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Water Tower</a:t>
            </a:r>
            <a:endParaRPr lang="en-US" sz="1200" dirty="0">
              <a:highlight>
                <a:srgbClr val="D9D9D9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9CF382-95A1-6A3A-7205-1299470B0A4A}"/>
              </a:ext>
            </a:extLst>
          </p:cNvPr>
          <p:cNvSpPr txBox="1"/>
          <p:nvPr/>
        </p:nvSpPr>
        <p:spPr>
          <a:xfrm>
            <a:off x="2628475" y="4718280"/>
            <a:ext cx="22840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ighlight>
                  <a:srgbClr val="D9D9D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Wenham Highway Department</a:t>
            </a:r>
            <a:endParaRPr lang="en-US" sz="1200" dirty="0">
              <a:highlight>
                <a:srgbClr val="D9D9D9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A25DDC-E3AF-45A7-4D0C-E7F6BAA7BE8D}"/>
              </a:ext>
            </a:extLst>
          </p:cNvPr>
          <p:cNvSpPr txBox="1"/>
          <p:nvPr/>
        </p:nvSpPr>
        <p:spPr>
          <a:xfrm>
            <a:off x="6636004" y="4579780"/>
            <a:ext cx="2119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ighlight>
                  <a:srgbClr val="D9D9D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Iron Rail Building</a:t>
            </a:r>
            <a:endParaRPr lang="en-US" sz="1200" dirty="0">
              <a:highlight>
                <a:srgbClr val="D9D9D9"/>
              </a:highlight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1E1B4B-F1DF-BCEB-5B99-7FECFA3FA8B2}"/>
              </a:ext>
            </a:extLst>
          </p:cNvPr>
          <p:cNvCxnSpPr>
            <a:cxnSpLocks/>
          </p:cNvCxnSpPr>
          <p:nvPr/>
        </p:nvCxnSpPr>
        <p:spPr>
          <a:xfrm>
            <a:off x="3778985" y="3802982"/>
            <a:ext cx="1333789" cy="37994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C5F7AC1-3C05-1098-D4EF-50DD4A6A4A58}"/>
              </a:ext>
            </a:extLst>
          </p:cNvPr>
          <p:cNvSpPr txBox="1"/>
          <p:nvPr/>
        </p:nvSpPr>
        <p:spPr>
          <a:xfrm>
            <a:off x="2763387" y="3664483"/>
            <a:ext cx="11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ighlight>
                  <a:srgbClr val="D9D9D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Baseball Field</a:t>
            </a:r>
            <a:endParaRPr lang="en-US" sz="1200" dirty="0">
              <a:highlight>
                <a:srgbClr val="D9D9D9"/>
              </a:highlight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41BADE-FE65-F88C-5871-030597F1888D}"/>
              </a:ext>
            </a:extLst>
          </p:cNvPr>
          <p:cNvCxnSpPr>
            <a:cxnSpLocks/>
          </p:cNvCxnSpPr>
          <p:nvPr/>
        </p:nvCxnSpPr>
        <p:spPr>
          <a:xfrm>
            <a:off x="3724496" y="4182929"/>
            <a:ext cx="833719" cy="9779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6D571C3-4916-3ABB-6BFA-CA216A38EDA5}"/>
              </a:ext>
            </a:extLst>
          </p:cNvPr>
          <p:cNvCxnSpPr>
            <a:cxnSpLocks/>
          </p:cNvCxnSpPr>
          <p:nvPr/>
        </p:nvCxnSpPr>
        <p:spPr>
          <a:xfrm flipH="1" flipV="1">
            <a:off x="6286779" y="4513006"/>
            <a:ext cx="831776" cy="20527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695356C-6D29-3730-6D24-F770C68FE88A}"/>
              </a:ext>
            </a:extLst>
          </p:cNvPr>
          <p:cNvSpPr txBox="1"/>
          <p:nvPr/>
        </p:nvSpPr>
        <p:spPr>
          <a:xfrm>
            <a:off x="6981411" y="3648116"/>
            <a:ext cx="12900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ighlight>
                  <a:srgbClr val="D9D9D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Two car garage</a:t>
            </a:r>
            <a:endParaRPr lang="en-US" sz="1200" dirty="0">
              <a:highlight>
                <a:srgbClr val="D9D9D9"/>
              </a:highlight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A7A8FF3-9C72-4C5B-2EE1-2B7E1AD7A22A}"/>
              </a:ext>
            </a:extLst>
          </p:cNvPr>
          <p:cNvCxnSpPr>
            <a:cxnSpLocks/>
          </p:cNvCxnSpPr>
          <p:nvPr/>
        </p:nvCxnSpPr>
        <p:spPr>
          <a:xfrm flipH="1" flipV="1">
            <a:off x="6402778" y="3767431"/>
            <a:ext cx="715777" cy="1180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A931AB3-1BA6-F07A-6ED9-295C17FE8E4C}"/>
              </a:ext>
            </a:extLst>
          </p:cNvPr>
          <p:cNvSpPr txBox="1"/>
          <p:nvPr/>
        </p:nvSpPr>
        <p:spPr>
          <a:xfrm>
            <a:off x="7010907" y="3930230"/>
            <a:ext cx="924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ighlight>
                  <a:srgbClr val="D9D9D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Parking lot</a:t>
            </a:r>
            <a:endParaRPr lang="en-US" sz="1200" dirty="0">
              <a:highlight>
                <a:srgbClr val="D9D9D9"/>
              </a:highlight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25246C3-9A89-DB81-0F06-39AADD81F9AA}"/>
              </a:ext>
            </a:extLst>
          </p:cNvPr>
          <p:cNvCxnSpPr>
            <a:cxnSpLocks/>
          </p:cNvCxnSpPr>
          <p:nvPr/>
        </p:nvCxnSpPr>
        <p:spPr>
          <a:xfrm flipH="1">
            <a:off x="6296611" y="4069209"/>
            <a:ext cx="82194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5325B60-04B8-DBC8-C534-C14F9C872520}"/>
              </a:ext>
            </a:extLst>
          </p:cNvPr>
          <p:cNvSpPr txBox="1"/>
          <p:nvPr/>
        </p:nvSpPr>
        <p:spPr>
          <a:xfrm>
            <a:off x="6988720" y="4270886"/>
            <a:ext cx="12900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ighlight>
                  <a:srgbClr val="D9D9D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Boy Scout Barn</a:t>
            </a:r>
            <a:endParaRPr lang="en-US" sz="1200" dirty="0">
              <a:highlight>
                <a:srgbClr val="D9D9D9"/>
              </a:highlight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19A1526-243E-6107-D8F6-CBD230A0448D}"/>
              </a:ext>
            </a:extLst>
          </p:cNvPr>
          <p:cNvCxnSpPr>
            <a:cxnSpLocks/>
          </p:cNvCxnSpPr>
          <p:nvPr/>
        </p:nvCxnSpPr>
        <p:spPr>
          <a:xfrm flipH="1" flipV="1">
            <a:off x="6877581" y="4372113"/>
            <a:ext cx="240974" cy="2478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200070D-FBDF-DDE9-02DA-18455E916BFC}"/>
              </a:ext>
            </a:extLst>
          </p:cNvPr>
          <p:cNvSpPr txBox="1"/>
          <p:nvPr/>
        </p:nvSpPr>
        <p:spPr>
          <a:xfrm>
            <a:off x="10345762" y="4217659"/>
            <a:ext cx="924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ighlight>
                  <a:srgbClr val="D9D9D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Parking lot</a:t>
            </a:r>
            <a:endParaRPr lang="en-US" sz="1200" dirty="0">
              <a:highlight>
                <a:srgbClr val="D9D9D9"/>
              </a:highlight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0239CDC-7417-8CA2-7F35-61BC4AF8F994}"/>
              </a:ext>
            </a:extLst>
          </p:cNvPr>
          <p:cNvCxnSpPr>
            <a:cxnSpLocks/>
          </p:cNvCxnSpPr>
          <p:nvPr/>
        </p:nvCxnSpPr>
        <p:spPr>
          <a:xfrm flipH="1">
            <a:off x="10241282" y="4424986"/>
            <a:ext cx="224824" cy="34993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73F67E25-A77D-5540-61C3-9D7876AE60C7}"/>
              </a:ext>
            </a:extLst>
          </p:cNvPr>
          <p:cNvSpPr txBox="1"/>
          <p:nvPr/>
        </p:nvSpPr>
        <p:spPr>
          <a:xfrm>
            <a:off x="6883711" y="6172687"/>
            <a:ext cx="924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ighlight>
                  <a:srgbClr val="D9D9D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Parking lot</a:t>
            </a:r>
            <a:endParaRPr lang="en-US" sz="1200" dirty="0">
              <a:highlight>
                <a:srgbClr val="D9D9D9"/>
              </a:highlight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7823BFD-E4E4-7F78-BB97-A1CEC3310DFE}"/>
              </a:ext>
            </a:extLst>
          </p:cNvPr>
          <p:cNvCxnSpPr>
            <a:cxnSpLocks/>
          </p:cNvCxnSpPr>
          <p:nvPr/>
        </p:nvCxnSpPr>
        <p:spPr>
          <a:xfrm flipV="1">
            <a:off x="7471954" y="5686697"/>
            <a:ext cx="0" cy="5486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4506AF18-129A-559A-9C2D-9857F12E7CE0}"/>
              </a:ext>
            </a:extLst>
          </p:cNvPr>
          <p:cNvSpPr txBox="1"/>
          <p:nvPr/>
        </p:nvSpPr>
        <p:spPr>
          <a:xfrm>
            <a:off x="8534400" y="5548197"/>
            <a:ext cx="10335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ighlight>
                  <a:srgbClr val="D9D9D9"/>
                </a:highlight>
              </a:rPr>
              <a:t>Soccer Fields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731EE24-3FA7-8DBB-CCB8-8E35EAFAF778}"/>
              </a:ext>
            </a:extLst>
          </p:cNvPr>
          <p:cNvSpPr txBox="1"/>
          <p:nvPr/>
        </p:nvSpPr>
        <p:spPr>
          <a:xfrm>
            <a:off x="9027150" y="2064903"/>
            <a:ext cx="13798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ighlight>
                  <a:srgbClr val="D9D9D9"/>
                </a:highlight>
              </a:rPr>
              <a:t>Iron Rail Cemetery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3DACB-2AA2-8623-8D56-70504CE1C0DA}"/>
              </a:ext>
            </a:extLst>
          </p:cNvPr>
          <p:cNvSpPr txBox="1"/>
          <p:nvPr/>
        </p:nvSpPr>
        <p:spPr>
          <a:xfrm>
            <a:off x="0" y="786796"/>
            <a:ext cx="2713653" cy="52322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8925" marR="0" lvl="0" indent="-1206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79.5 acres total</a:t>
            </a:r>
          </a:p>
          <a:p>
            <a:pPr marL="288925" marR="0" lvl="0" indent="-1206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</a:rPr>
              <a:t>Town-owned</a:t>
            </a:r>
          </a:p>
          <a:p>
            <a:pPr marL="288925" marR="0" lvl="0" indent="-1206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Department of Public Works headquarters and main garage</a:t>
            </a:r>
          </a:p>
          <a:p>
            <a:pPr marL="288925" marR="0" lvl="0" indent="-1206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Water Department water storage facility</a:t>
            </a:r>
          </a:p>
          <a:p>
            <a:pPr marL="288925" marR="0" lvl="0" indent="-1206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</a:rPr>
              <a:t>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sewer services</a:t>
            </a:r>
          </a:p>
          <a:p>
            <a:pPr marL="288925" marR="0" lvl="0" indent="-1206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Cemetery</a:t>
            </a:r>
          </a:p>
          <a:p>
            <a:pPr marL="288925" marR="0" lvl="0" indent="-1206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</a:rPr>
              <a:t>Iron Rail Building &amp; tenants</a:t>
            </a:r>
          </a:p>
          <a:p>
            <a:pPr marL="288925" marR="0" lvl="0" indent="-1206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</a:rPr>
              <a:t>Boy Scout Barn</a:t>
            </a:r>
          </a:p>
          <a:p>
            <a:pPr marL="288925" marR="0" lvl="0" indent="-1206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Baseball field</a:t>
            </a:r>
          </a:p>
          <a:p>
            <a:pPr marL="288925" marR="0" lvl="0" indent="-1206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</a:rPr>
              <a:t>3 soccer fields</a:t>
            </a:r>
          </a:p>
          <a:p>
            <a:pPr marL="288925" marR="0" lvl="0" indent="-1206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parking lots</a:t>
            </a:r>
          </a:p>
          <a:p>
            <a:pPr marL="288925" indent="-120650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In total, property generates about $150,000 in revenues annually.</a:t>
            </a:r>
          </a:p>
        </p:txBody>
      </p:sp>
    </p:spTree>
    <p:extLst>
      <p:ext uri="{BB962C8B-B14F-4D97-AF65-F5344CB8AC3E}">
        <p14:creationId xmlns:p14="http://schemas.microsoft.com/office/powerpoint/2010/main" val="2333980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6">
            <a:extLst>
              <a:ext uri="{FF2B5EF4-FFF2-40B4-BE49-F238E27FC236}">
                <a16:creationId xmlns:a16="http://schemas.microsoft.com/office/drawing/2014/main" id="{BB7606B3-A2A8-6A81-FB47-16B53C7DF0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562" y="-14811"/>
            <a:ext cx="10621617" cy="687281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240AF8D0-70D9-E1FD-13D3-EFD506C193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05" y="140370"/>
            <a:ext cx="3345277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INFRASTRUCTURE</a:t>
            </a:r>
            <a:endParaRPr lang="en-US" sz="2800" b="1" kern="12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31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6">
            <a:extLst>
              <a:ext uri="{FF2B5EF4-FFF2-40B4-BE49-F238E27FC236}">
                <a16:creationId xmlns:a16="http://schemas.microsoft.com/office/drawing/2014/main" id="{BB7606B3-A2A8-6A81-FB47-16B53C7DF0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562" y="-14811"/>
            <a:ext cx="10621617" cy="687281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240AF8D0-70D9-E1FD-13D3-EFD506C193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05" y="140370"/>
            <a:ext cx="2524395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VEGETATION</a:t>
            </a:r>
            <a:endParaRPr lang="en-US" sz="2800" b="1" kern="12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721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6">
            <a:extLst>
              <a:ext uri="{FF2B5EF4-FFF2-40B4-BE49-F238E27FC236}">
                <a16:creationId xmlns:a16="http://schemas.microsoft.com/office/drawing/2014/main" id="{BB7606B3-A2A8-6A81-FB47-16B53C7DF0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562" y="-14811"/>
            <a:ext cx="10621617" cy="687281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A6DD680E-8A1D-9910-CB5F-AABA0550E6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821" y="129979"/>
            <a:ext cx="2179334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SLOPES</a:t>
            </a:r>
          </a:p>
        </p:txBody>
      </p:sp>
    </p:spTree>
    <p:extLst>
      <p:ext uri="{BB962C8B-B14F-4D97-AF65-F5344CB8AC3E}">
        <p14:creationId xmlns:p14="http://schemas.microsoft.com/office/powerpoint/2010/main" val="399048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6">
            <a:extLst>
              <a:ext uri="{FF2B5EF4-FFF2-40B4-BE49-F238E27FC236}">
                <a16:creationId xmlns:a16="http://schemas.microsoft.com/office/drawing/2014/main" id="{BB7606B3-A2A8-6A81-FB47-16B53C7DF0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562" y="-14811"/>
            <a:ext cx="10621617" cy="6872811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2CD54443-83EC-FDB4-0CBC-26022099E7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287" y="140370"/>
            <a:ext cx="4067445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NATURAL RESOURCES</a:t>
            </a:r>
          </a:p>
        </p:txBody>
      </p:sp>
    </p:spTree>
    <p:extLst>
      <p:ext uri="{BB962C8B-B14F-4D97-AF65-F5344CB8AC3E}">
        <p14:creationId xmlns:p14="http://schemas.microsoft.com/office/powerpoint/2010/main" val="3295177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6">
            <a:extLst>
              <a:ext uri="{FF2B5EF4-FFF2-40B4-BE49-F238E27FC236}">
                <a16:creationId xmlns:a16="http://schemas.microsoft.com/office/drawing/2014/main" id="{BB7606B3-A2A8-6A81-FB47-16B53C7DF0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562" y="-14811"/>
            <a:ext cx="10621617" cy="6872811"/>
          </a:xfrm>
          <a:prstGeom prst="rect">
            <a:avLst/>
          </a:prstGeom>
        </p:spPr>
      </p:pic>
      <p:pic>
        <p:nvPicPr>
          <p:cNvPr id="7" name="Picture 6" descr="A map of a river&#10;&#10;Description automatically generated">
            <a:extLst>
              <a:ext uri="{FF2B5EF4-FFF2-40B4-BE49-F238E27FC236}">
                <a16:creationId xmlns:a16="http://schemas.microsoft.com/office/drawing/2014/main" id="{9D010C71-5702-77EF-2A6B-85112D9AC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52" y="0"/>
            <a:ext cx="10598727" cy="6858000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394E22CC-EE10-F61D-A50D-91BBA9F737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287" y="140370"/>
            <a:ext cx="4067445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NATURAL RESOURCES</a:t>
            </a:r>
          </a:p>
        </p:txBody>
      </p:sp>
    </p:spTree>
    <p:extLst>
      <p:ext uri="{BB962C8B-B14F-4D97-AF65-F5344CB8AC3E}">
        <p14:creationId xmlns:p14="http://schemas.microsoft.com/office/powerpoint/2010/main" val="294598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D65BCE-D249-BAA2-CC7A-866443A616D8}"/>
              </a:ext>
            </a:extLst>
          </p:cNvPr>
          <p:cNvSpPr txBox="1"/>
          <p:nvPr/>
        </p:nvSpPr>
        <p:spPr>
          <a:xfrm>
            <a:off x="12716061" y="633688"/>
            <a:ext cx="443473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Introductions </a:t>
            </a:r>
            <a:endParaRPr lang="en-US" sz="2000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Phase 1 Summation </a:t>
            </a:r>
            <a:r>
              <a:rPr lang="en-US" sz="2000" dirty="0"/>
              <a:t>- what we learned from the 128 District Concept Plan and Report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Phase 2 Scope </a:t>
            </a:r>
            <a:r>
              <a:rPr lang="en-US" sz="2000" dirty="0"/>
              <a:t>- How we translate the recommendations in phase 1 into new zoning and a primer on the FBC method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Project Schedule and Role of the Advisory Group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Goals for the 128 District </a:t>
            </a:r>
            <a:r>
              <a:rPr lang="en-US" sz="2000" dirty="0"/>
              <a:t>- Advisory Group input on individual and collective goals for the district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D933B-E78D-3D84-0886-476B31B2F9F1}"/>
              </a:ext>
            </a:extLst>
          </p:cNvPr>
          <p:cNvSpPr txBox="1"/>
          <p:nvPr/>
        </p:nvSpPr>
        <p:spPr>
          <a:xfrm>
            <a:off x="292183" y="205923"/>
            <a:ext cx="346229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MEETING AGENDA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88BD29C4-971A-7AB7-62FD-00C6FF4D3B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13812"/>
              </p:ext>
            </p:extLst>
          </p:nvPr>
        </p:nvGraphicFramePr>
        <p:xfrm>
          <a:off x="379320" y="1189742"/>
          <a:ext cx="11374530" cy="420099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525680">
                  <a:extLst>
                    <a:ext uri="{9D8B030D-6E8A-4147-A177-3AD203B41FA5}">
                      <a16:colId xmlns:a16="http://schemas.microsoft.com/office/drawing/2014/main" val="2745134858"/>
                    </a:ext>
                  </a:extLst>
                </a:gridCol>
                <a:gridCol w="9848850">
                  <a:extLst>
                    <a:ext uri="{9D8B030D-6E8A-4147-A177-3AD203B41FA5}">
                      <a16:colId xmlns:a16="http://schemas.microsoft.com/office/drawing/2014/main" val="3878525940"/>
                    </a:ext>
                  </a:extLst>
                </a:gridCol>
              </a:tblGrid>
              <a:tr h="2889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Time</a:t>
                      </a:r>
                      <a:endParaRPr lang="en-US" sz="2400" dirty="0">
                        <a:effectLst/>
                        <a:latin typeface="Adobe Jenson Pro" panose="020A050305020103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694" marR="74694" marT="0" marB="0">
                    <a:lnB w="9525" cap="flat" cmpd="sng" algn="ctr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Discussion Topic</a:t>
                      </a:r>
                      <a:endParaRPr lang="en-US" sz="2400" dirty="0">
                        <a:effectLst/>
                        <a:latin typeface="Adobe Jenson Pro" panose="020A050305020103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694" marR="74694" marT="0" marB="0">
                    <a:lnB w="9525" cap="flat" cmpd="sng" algn="ctr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567969"/>
                  </a:ext>
                </a:extLst>
              </a:tr>
              <a:tr h="6623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6:00PM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4694" marR="74694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Welcome and Introductions.  </a:t>
                      </a:r>
                      <a:br>
                        <a:rPr lang="en-US" sz="2200" dirty="0">
                          <a:effectLst/>
                        </a:rPr>
                      </a:br>
                      <a:r>
                        <a:rPr lang="en-US" sz="2200" dirty="0">
                          <a:effectLst/>
                        </a:rPr>
                        <a:t>Overview of the project goals, project team, and scope of work.</a:t>
                      </a:r>
                    </a:p>
                  </a:txBody>
                  <a:tcPr marL="74694" marR="74694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0835658"/>
                  </a:ext>
                </a:extLst>
              </a:tr>
              <a:tr h="787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6:10PM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4694" marR="74694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Presentation of existing conditions. </a:t>
                      </a:r>
                      <a:br>
                        <a:rPr lang="en-US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Discuss preliminary findings of demographic and market research.</a:t>
                      </a:r>
                    </a:p>
                  </a:txBody>
                  <a:tcPr marL="74930" marR="74930" marT="9525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1437916"/>
                  </a:ext>
                </a:extLst>
              </a:tr>
              <a:tr h="7295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7:00PM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4694" marR="74694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Site strengths, challenges, and future opportunities. </a:t>
                      </a:r>
                      <a:br>
                        <a:rPr lang="en-US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additional information needed to make good decisions about the site and its future potential.</a:t>
                      </a:r>
                    </a:p>
                  </a:txBody>
                  <a:tcPr marL="74930" marR="74930" marT="9525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4953517"/>
                  </a:ext>
                </a:extLst>
              </a:tr>
              <a:tr h="737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effectLst/>
                        </a:rPr>
                        <a:t>7:30PM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4694" marR="74694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Community needs, values, and goals.</a:t>
                      </a:r>
                      <a:br>
                        <a:rPr lang="en-US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Future uses and programming to be explored.</a:t>
                      </a:r>
                    </a:p>
                  </a:txBody>
                  <a:tcPr marL="74930" marR="74930" marT="9525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2102049"/>
                  </a:ext>
                </a:extLst>
              </a:tr>
              <a:tr h="534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8:00PM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4694" marR="74694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End</a:t>
                      </a:r>
                    </a:p>
                  </a:txBody>
                  <a:tcPr marL="74694" marR="74694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8812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678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6">
            <a:extLst>
              <a:ext uri="{FF2B5EF4-FFF2-40B4-BE49-F238E27FC236}">
                <a16:creationId xmlns:a16="http://schemas.microsoft.com/office/drawing/2014/main" id="{BB7606B3-A2A8-6A81-FB47-16B53C7DF0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562" y="-14811"/>
            <a:ext cx="10621617" cy="68728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9F1585-08AA-A45B-F1E8-C6253DD03D03}"/>
              </a:ext>
            </a:extLst>
          </p:cNvPr>
          <p:cNvSpPr txBox="1"/>
          <p:nvPr/>
        </p:nvSpPr>
        <p:spPr>
          <a:xfrm>
            <a:off x="8438606" y="684868"/>
            <a:ext cx="151529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</a:rPr>
              <a:t>Wetlands 23.4%</a:t>
            </a:r>
            <a:br>
              <a:rPr lang="en-US" sz="1400" dirty="0">
                <a:solidFill>
                  <a:srgbClr val="1F497D"/>
                </a:solidFill>
                <a:latin typeface="Calibri"/>
              </a:rPr>
            </a:br>
            <a:r>
              <a:rPr lang="en-US" sz="1400" dirty="0">
                <a:solidFill>
                  <a:srgbClr val="1F497D"/>
                </a:solidFill>
                <a:latin typeface="Calibri"/>
              </a:rPr>
              <a:t>18.6 acres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853B82E-D291-F9DB-B3D8-051EECF30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676" y="129979"/>
            <a:ext cx="5132513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REGULATORY CONSTRAINTS</a:t>
            </a:r>
          </a:p>
        </p:txBody>
      </p:sp>
    </p:spTree>
    <p:extLst>
      <p:ext uri="{BB962C8B-B14F-4D97-AF65-F5344CB8AC3E}">
        <p14:creationId xmlns:p14="http://schemas.microsoft.com/office/powerpoint/2010/main" val="847118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6">
            <a:extLst>
              <a:ext uri="{FF2B5EF4-FFF2-40B4-BE49-F238E27FC236}">
                <a16:creationId xmlns:a16="http://schemas.microsoft.com/office/drawing/2014/main" id="{BB7606B3-A2A8-6A81-FB47-16B53C7DF0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562" y="-5575"/>
            <a:ext cx="10621617" cy="6872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23379-F068-D6A1-E763-442A4D0538C5}"/>
              </a:ext>
            </a:extLst>
          </p:cNvPr>
          <p:cNvSpPr txBox="1"/>
          <p:nvPr/>
        </p:nvSpPr>
        <p:spPr>
          <a:xfrm>
            <a:off x="8421474" y="401665"/>
            <a:ext cx="194557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lang="en-US" sz="1600" b="1" dirty="0" err="1">
                <a:solidFill>
                  <a:srgbClr val="1F497D"/>
                </a:solidFill>
                <a:latin typeface="Calibri"/>
              </a:rPr>
              <a:t>Apx</a:t>
            </a:r>
            <a:r>
              <a:rPr lang="en-US" sz="1600" b="1" dirty="0">
                <a:solidFill>
                  <a:srgbClr val="1F497D"/>
                </a:solidFill>
                <a:latin typeface="Calibri"/>
              </a:rPr>
              <a:t>. 6.55 acres</a:t>
            </a:r>
            <a:br>
              <a:rPr lang="en-US" sz="1600" dirty="0">
                <a:solidFill>
                  <a:srgbClr val="1F497D"/>
                </a:solidFill>
                <a:latin typeface="Calibri"/>
              </a:rPr>
            </a:br>
            <a:r>
              <a:rPr lang="en-US" sz="1600" dirty="0">
                <a:solidFill>
                  <a:srgbClr val="1F497D"/>
                </a:solidFill>
                <a:latin typeface="Calibri"/>
              </a:rPr>
              <a:t>adjacent to cemetery</a:t>
            </a:r>
            <a:br>
              <a:rPr lang="en-US" sz="1600" dirty="0">
                <a:solidFill>
                  <a:srgbClr val="1F497D"/>
                </a:solidFill>
                <a:latin typeface="Calibri"/>
              </a:rPr>
            </a:br>
            <a:r>
              <a:rPr lang="en-US" sz="1600" dirty="0">
                <a:solidFill>
                  <a:srgbClr val="1F497D"/>
                </a:solidFill>
                <a:latin typeface="Calibri"/>
              </a:rPr>
              <a:t>contains steep slopes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404E179-BB4B-134D-23A6-7B0CA9EBF7EF}"/>
              </a:ext>
            </a:extLst>
          </p:cNvPr>
          <p:cNvSpPr/>
          <p:nvPr/>
        </p:nvSpPr>
        <p:spPr>
          <a:xfrm rot="1501635">
            <a:off x="7296579" y="-2665203"/>
            <a:ext cx="941871" cy="2581596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B4DCD6-87C5-0F65-275F-643D6C3D7F85}"/>
              </a:ext>
            </a:extLst>
          </p:cNvPr>
          <p:cNvSpPr txBox="1"/>
          <p:nvPr/>
        </p:nvSpPr>
        <p:spPr>
          <a:xfrm>
            <a:off x="2882143" y="923372"/>
            <a:ext cx="159139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lang="en-US" sz="1600" b="1" dirty="0" err="1">
                <a:solidFill>
                  <a:srgbClr val="1F497D"/>
                </a:solidFill>
                <a:latin typeface="Calibri"/>
              </a:rPr>
              <a:t>Apx</a:t>
            </a:r>
            <a:r>
              <a:rPr lang="en-US" sz="1600" b="1" dirty="0">
                <a:solidFill>
                  <a:srgbClr val="1F497D"/>
                </a:solidFill>
                <a:latin typeface="Calibri"/>
              </a:rPr>
              <a:t>. 4.26 acres</a:t>
            </a:r>
            <a:br>
              <a:rPr lang="en-US" sz="1600" dirty="0">
                <a:solidFill>
                  <a:srgbClr val="1F497D"/>
                </a:solidFill>
                <a:latin typeface="Calibri"/>
              </a:rPr>
            </a:br>
            <a:r>
              <a:rPr lang="en-US" sz="1600" dirty="0">
                <a:solidFill>
                  <a:srgbClr val="1F497D"/>
                </a:solidFill>
                <a:latin typeface="Calibri"/>
              </a:rPr>
              <a:t>no access roads,</a:t>
            </a:r>
            <a:br>
              <a:rPr lang="en-US" sz="1600" dirty="0">
                <a:solidFill>
                  <a:srgbClr val="1F497D"/>
                </a:solidFill>
                <a:latin typeface="Calibri"/>
              </a:rPr>
            </a:br>
            <a:r>
              <a:rPr lang="en-US" sz="1600" dirty="0">
                <a:solidFill>
                  <a:srgbClr val="1F497D"/>
                </a:solidFill>
                <a:latin typeface="Calibri"/>
              </a:rPr>
              <a:t>steep slopes and hydric soils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42FFBB-0BDB-BAEA-A376-94B8E388FE79}"/>
              </a:ext>
            </a:extLst>
          </p:cNvPr>
          <p:cNvSpPr txBox="1"/>
          <p:nvPr/>
        </p:nvSpPr>
        <p:spPr>
          <a:xfrm>
            <a:off x="1378305" y="3119735"/>
            <a:ext cx="246238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lang="en-US" sz="1600" b="1" dirty="0" err="1">
                <a:solidFill>
                  <a:srgbClr val="1F497D"/>
                </a:solidFill>
                <a:latin typeface="Calibri"/>
              </a:rPr>
              <a:t>Apx</a:t>
            </a:r>
            <a:r>
              <a:rPr lang="en-US" sz="1600" b="1" dirty="0">
                <a:solidFill>
                  <a:srgbClr val="1F497D"/>
                </a:solidFill>
                <a:latin typeface="Calibri"/>
              </a:rPr>
              <a:t>. 4.11 acres</a:t>
            </a:r>
            <a:br>
              <a:rPr lang="en-US" sz="1600" dirty="0">
                <a:solidFill>
                  <a:srgbClr val="1F497D"/>
                </a:solidFill>
                <a:latin typeface="Calibri"/>
              </a:rPr>
            </a:br>
            <a:r>
              <a:rPr lang="en-US" sz="1600" dirty="0">
                <a:solidFill>
                  <a:srgbClr val="1F497D"/>
                </a:solidFill>
                <a:latin typeface="Calibri"/>
              </a:rPr>
              <a:t>contains DPW, </a:t>
            </a:r>
            <a:br>
              <a:rPr lang="en-US" sz="1600" dirty="0">
                <a:solidFill>
                  <a:srgbClr val="1F497D"/>
                </a:solidFill>
                <a:latin typeface="Calibri"/>
              </a:rPr>
            </a:br>
            <a:r>
              <a:rPr lang="en-US" sz="1600" dirty="0">
                <a:solidFill>
                  <a:srgbClr val="1F497D"/>
                </a:solidFill>
                <a:latin typeface="Calibri"/>
              </a:rPr>
              <a:t>historic building with active local business tenants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DA6ABA-490D-F520-EAA6-E7F0FD721AFF}"/>
              </a:ext>
            </a:extLst>
          </p:cNvPr>
          <p:cNvSpPr txBox="1"/>
          <p:nvPr/>
        </p:nvSpPr>
        <p:spPr>
          <a:xfrm>
            <a:off x="5507183" y="5889275"/>
            <a:ext cx="221617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lang="en-US" sz="1600" b="1" dirty="0" err="1">
                <a:solidFill>
                  <a:srgbClr val="1F497D"/>
                </a:solidFill>
                <a:latin typeface="Calibri"/>
              </a:rPr>
              <a:t>Apx</a:t>
            </a:r>
            <a:r>
              <a:rPr lang="en-US" sz="1600" b="1" dirty="0">
                <a:solidFill>
                  <a:srgbClr val="1F497D"/>
                </a:solidFill>
                <a:latin typeface="Calibri"/>
              </a:rPr>
              <a:t>. 6.3 acres</a:t>
            </a:r>
            <a:br>
              <a:rPr lang="en-US" sz="1600" dirty="0">
                <a:solidFill>
                  <a:srgbClr val="1F497D"/>
                </a:solidFill>
                <a:latin typeface="Calibri"/>
              </a:rPr>
            </a:br>
            <a:r>
              <a:rPr lang="en-US" sz="1600" dirty="0">
                <a:solidFill>
                  <a:srgbClr val="1F497D"/>
                </a:solidFill>
                <a:latin typeface="Calibri"/>
              </a:rPr>
              <a:t>with active soccer fields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2572B47-35A5-F6A0-D3D5-6114AEE9EF69}"/>
              </a:ext>
            </a:extLst>
          </p:cNvPr>
          <p:cNvSpPr/>
          <p:nvPr/>
        </p:nvSpPr>
        <p:spPr>
          <a:xfrm>
            <a:off x="4575702" y="863601"/>
            <a:ext cx="1591393" cy="1590622"/>
          </a:xfrm>
          <a:custGeom>
            <a:avLst/>
            <a:gdLst>
              <a:gd name="connsiteX0" fmla="*/ 714755 w 1591393"/>
              <a:gd name="connsiteY0" fmla="*/ 97452 h 1590622"/>
              <a:gd name="connsiteX1" fmla="*/ 1545180 w 1591393"/>
              <a:gd name="connsiteY1" fmla="*/ 153436 h 1590622"/>
              <a:gd name="connsiteX2" fmla="*/ 1489196 w 1591393"/>
              <a:gd name="connsiteY2" fmla="*/ 545321 h 1590622"/>
              <a:gd name="connsiteX3" fmla="*/ 1526518 w 1591393"/>
              <a:gd name="connsiteY3" fmla="*/ 1273109 h 1590622"/>
              <a:gd name="connsiteX4" fmla="*/ 1395890 w 1591393"/>
              <a:gd name="connsiteY4" fmla="*/ 1581019 h 1590622"/>
              <a:gd name="connsiteX5" fmla="*/ 164249 w 1591393"/>
              <a:gd name="connsiteY5" fmla="*/ 1506375 h 1590622"/>
              <a:gd name="connsiteX6" fmla="*/ 70943 w 1591393"/>
              <a:gd name="connsiteY6" fmla="*/ 1441060 h 1590622"/>
              <a:gd name="connsiteX7" fmla="*/ 714755 w 1591393"/>
              <a:gd name="connsiteY7" fmla="*/ 97452 h 15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1393" h="1590622">
                <a:moveTo>
                  <a:pt x="714755" y="97452"/>
                </a:moveTo>
                <a:cubicBezTo>
                  <a:pt x="960461" y="-117152"/>
                  <a:pt x="1416107" y="78791"/>
                  <a:pt x="1545180" y="153436"/>
                </a:cubicBezTo>
                <a:cubicBezTo>
                  <a:pt x="1674254" y="228081"/>
                  <a:pt x="1492306" y="358709"/>
                  <a:pt x="1489196" y="545321"/>
                </a:cubicBezTo>
                <a:cubicBezTo>
                  <a:pt x="1486086" y="731933"/>
                  <a:pt x="1542069" y="1100493"/>
                  <a:pt x="1526518" y="1273109"/>
                </a:cubicBezTo>
                <a:cubicBezTo>
                  <a:pt x="1510967" y="1445725"/>
                  <a:pt x="1622935" y="1542141"/>
                  <a:pt x="1395890" y="1581019"/>
                </a:cubicBezTo>
                <a:cubicBezTo>
                  <a:pt x="1168845" y="1619897"/>
                  <a:pt x="385073" y="1529701"/>
                  <a:pt x="164249" y="1506375"/>
                </a:cubicBezTo>
                <a:cubicBezTo>
                  <a:pt x="-56575" y="1483049"/>
                  <a:pt x="-19253" y="1669660"/>
                  <a:pt x="70943" y="1441060"/>
                </a:cubicBezTo>
                <a:cubicBezTo>
                  <a:pt x="161139" y="1212460"/>
                  <a:pt x="469049" y="312056"/>
                  <a:pt x="714755" y="97452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2EE42A9-0BB3-9FDC-B2FF-A692D63455D8}"/>
              </a:ext>
            </a:extLst>
          </p:cNvPr>
          <p:cNvSpPr/>
          <p:nvPr/>
        </p:nvSpPr>
        <p:spPr>
          <a:xfrm>
            <a:off x="7510849" y="1530220"/>
            <a:ext cx="1726457" cy="2183364"/>
          </a:xfrm>
          <a:custGeom>
            <a:avLst/>
            <a:gdLst>
              <a:gd name="connsiteX0" fmla="*/ 941525 w 1924539"/>
              <a:gd name="connsiteY0" fmla="*/ 98 h 2373881"/>
              <a:gd name="connsiteX1" fmla="*/ 988178 w 1924539"/>
              <a:gd name="connsiteY1" fmla="*/ 401314 h 2373881"/>
              <a:gd name="connsiteX2" fmla="*/ 1016170 w 1924539"/>
              <a:gd name="connsiteY2" fmla="*/ 457298 h 2373881"/>
              <a:gd name="connsiteX3" fmla="*/ 708260 w 1924539"/>
              <a:gd name="connsiteY3" fmla="*/ 849184 h 2373881"/>
              <a:gd name="connsiteX4" fmla="*/ 400349 w 1924539"/>
              <a:gd name="connsiteY4" fmla="*/ 1082449 h 2373881"/>
              <a:gd name="connsiteX5" fmla="*/ 17794 w 1924539"/>
              <a:gd name="connsiteY5" fmla="*/ 2043502 h 2373881"/>
              <a:gd name="connsiteX6" fmla="*/ 223068 w 1924539"/>
              <a:gd name="connsiteY6" fmla="*/ 2370073 h 2373881"/>
              <a:gd name="connsiteX7" fmla="*/ 1576007 w 1924539"/>
              <a:gd name="connsiteY7" fmla="*/ 2211453 h 2373881"/>
              <a:gd name="connsiteX8" fmla="*/ 1520023 w 1924539"/>
              <a:gd name="connsiteY8" fmla="*/ 2052833 h 2373881"/>
              <a:gd name="connsiteX9" fmla="*/ 1314749 w 1924539"/>
              <a:gd name="connsiteY9" fmla="*/ 1838229 h 2373881"/>
              <a:gd name="connsiteX10" fmla="*/ 932194 w 1924539"/>
              <a:gd name="connsiteY10" fmla="*/ 1744922 h 2373881"/>
              <a:gd name="connsiteX11" fmla="*/ 1305419 w 1924539"/>
              <a:gd name="connsiteY11" fmla="*/ 1017135 h 2373881"/>
              <a:gd name="connsiteX12" fmla="*/ 1818602 w 1924539"/>
              <a:gd name="connsiteY12" fmla="*/ 485290 h 2373881"/>
              <a:gd name="connsiteX13" fmla="*/ 1846594 w 1924539"/>
              <a:gd name="connsiteY13" fmla="*/ 363992 h 2373881"/>
              <a:gd name="connsiteX14" fmla="*/ 941525 w 1924539"/>
              <a:gd name="connsiteY14" fmla="*/ 98 h 237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4539" h="2373881">
                <a:moveTo>
                  <a:pt x="941525" y="98"/>
                </a:moveTo>
                <a:cubicBezTo>
                  <a:pt x="798456" y="6318"/>
                  <a:pt x="975737" y="325114"/>
                  <a:pt x="988178" y="401314"/>
                </a:cubicBezTo>
                <a:cubicBezTo>
                  <a:pt x="1000619" y="477514"/>
                  <a:pt x="1062823" y="382653"/>
                  <a:pt x="1016170" y="457298"/>
                </a:cubicBezTo>
                <a:cubicBezTo>
                  <a:pt x="969517" y="531943"/>
                  <a:pt x="810897" y="744992"/>
                  <a:pt x="708260" y="849184"/>
                </a:cubicBezTo>
                <a:cubicBezTo>
                  <a:pt x="605623" y="953376"/>
                  <a:pt x="515427" y="883396"/>
                  <a:pt x="400349" y="1082449"/>
                </a:cubicBezTo>
                <a:cubicBezTo>
                  <a:pt x="285271" y="1281502"/>
                  <a:pt x="47341" y="1828898"/>
                  <a:pt x="17794" y="2043502"/>
                </a:cubicBezTo>
                <a:cubicBezTo>
                  <a:pt x="-11753" y="2258106"/>
                  <a:pt x="-36634" y="2342081"/>
                  <a:pt x="223068" y="2370073"/>
                </a:cubicBezTo>
                <a:cubicBezTo>
                  <a:pt x="482770" y="2398065"/>
                  <a:pt x="1359848" y="2264326"/>
                  <a:pt x="1576007" y="2211453"/>
                </a:cubicBezTo>
                <a:cubicBezTo>
                  <a:pt x="1792166" y="2158580"/>
                  <a:pt x="1563566" y="2115037"/>
                  <a:pt x="1520023" y="2052833"/>
                </a:cubicBezTo>
                <a:cubicBezTo>
                  <a:pt x="1476480" y="1990629"/>
                  <a:pt x="1412720" y="1889547"/>
                  <a:pt x="1314749" y="1838229"/>
                </a:cubicBezTo>
                <a:cubicBezTo>
                  <a:pt x="1216778" y="1786911"/>
                  <a:pt x="933749" y="1881771"/>
                  <a:pt x="932194" y="1744922"/>
                </a:cubicBezTo>
                <a:cubicBezTo>
                  <a:pt x="930639" y="1608073"/>
                  <a:pt x="1157684" y="1227074"/>
                  <a:pt x="1305419" y="1017135"/>
                </a:cubicBezTo>
                <a:cubicBezTo>
                  <a:pt x="1453154" y="807196"/>
                  <a:pt x="1728406" y="594147"/>
                  <a:pt x="1818602" y="485290"/>
                </a:cubicBezTo>
                <a:cubicBezTo>
                  <a:pt x="1908798" y="376433"/>
                  <a:pt x="1989663" y="443302"/>
                  <a:pt x="1846594" y="363992"/>
                </a:cubicBezTo>
                <a:cubicBezTo>
                  <a:pt x="1703525" y="284682"/>
                  <a:pt x="1084594" y="-6122"/>
                  <a:pt x="941525" y="98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3D9E713-862C-4602-4208-5F7C5A488B0E}"/>
              </a:ext>
            </a:extLst>
          </p:cNvPr>
          <p:cNvSpPr/>
          <p:nvPr/>
        </p:nvSpPr>
        <p:spPr>
          <a:xfrm>
            <a:off x="6101337" y="4200417"/>
            <a:ext cx="4251604" cy="1885930"/>
          </a:xfrm>
          <a:custGeom>
            <a:avLst/>
            <a:gdLst>
              <a:gd name="connsiteX0" fmla="*/ 3537185 w 4251604"/>
              <a:gd name="connsiteY0" fmla="*/ 203632 h 1885930"/>
              <a:gd name="connsiteX1" fmla="*/ 3509194 w 4251604"/>
              <a:gd name="connsiteY1" fmla="*/ 17020 h 1885930"/>
              <a:gd name="connsiteX2" fmla="*/ 3462541 w 4251604"/>
              <a:gd name="connsiteY2" fmla="*/ 17020 h 1885930"/>
              <a:gd name="connsiteX3" fmla="*/ 3154630 w 4251604"/>
              <a:gd name="connsiteY3" fmla="*/ 91665 h 1885930"/>
              <a:gd name="connsiteX4" fmla="*/ 3042663 w 4251604"/>
              <a:gd name="connsiteY4" fmla="*/ 278277 h 1885930"/>
              <a:gd name="connsiteX5" fmla="*/ 3219945 w 4251604"/>
              <a:gd name="connsiteY5" fmla="*/ 483550 h 1885930"/>
              <a:gd name="connsiteX6" fmla="*/ 3341243 w 4251604"/>
              <a:gd name="connsiteY6" fmla="*/ 688824 h 1885930"/>
              <a:gd name="connsiteX7" fmla="*/ 2968018 w 4251604"/>
              <a:gd name="connsiteY7" fmla="*/ 791461 h 1885930"/>
              <a:gd name="connsiteX8" fmla="*/ 2025626 w 4251604"/>
              <a:gd name="connsiteY8" fmla="*/ 782130 h 1885930"/>
              <a:gd name="connsiteX9" fmla="*/ 1456459 w 4251604"/>
              <a:gd name="connsiteY9" fmla="*/ 791461 h 1885930"/>
              <a:gd name="connsiteX10" fmla="*/ 877961 w 4251604"/>
              <a:gd name="connsiteY10" fmla="*/ 912759 h 1885930"/>
              <a:gd name="connsiteX11" fmla="*/ 467414 w 4251604"/>
              <a:gd name="connsiteY11" fmla="*/ 1239330 h 1885930"/>
              <a:gd name="connsiteX12" fmla="*/ 84859 w 4251604"/>
              <a:gd name="connsiteY12" fmla="*/ 1080710 h 1885930"/>
              <a:gd name="connsiteX13" fmla="*/ 10214 w 4251604"/>
              <a:gd name="connsiteY13" fmla="*/ 1379289 h 1885930"/>
              <a:gd name="connsiteX14" fmla="*/ 243479 w 4251604"/>
              <a:gd name="connsiteY14" fmla="*/ 1407281 h 1885930"/>
              <a:gd name="connsiteX15" fmla="*/ 1073904 w 4251604"/>
              <a:gd name="connsiteY15" fmla="*/ 1332636 h 1885930"/>
              <a:gd name="connsiteX16" fmla="*/ 2072279 w 4251604"/>
              <a:gd name="connsiteY16" fmla="*/ 1649877 h 1885930"/>
              <a:gd name="connsiteX17" fmla="*/ 2837390 w 4251604"/>
              <a:gd name="connsiteY17" fmla="*/ 1883142 h 1885930"/>
              <a:gd name="connsiteX18" fmla="*/ 2837390 w 4251604"/>
              <a:gd name="connsiteY18" fmla="*/ 1491256 h 1885930"/>
              <a:gd name="connsiteX19" fmla="*/ 3014671 w 4251604"/>
              <a:gd name="connsiteY19" fmla="*/ 1090040 h 1885930"/>
              <a:gd name="connsiteX20" fmla="*/ 3966394 w 4251604"/>
              <a:gd name="connsiteY20" fmla="*/ 1090040 h 1885930"/>
              <a:gd name="connsiteX21" fmla="*/ 4236981 w 4251604"/>
              <a:gd name="connsiteY21" fmla="*/ 539534 h 1885930"/>
              <a:gd name="connsiteX22" fmla="*/ 3611830 w 4251604"/>
              <a:gd name="connsiteY22" fmla="*/ 231624 h 1885930"/>
              <a:gd name="connsiteX23" fmla="*/ 3462541 w 4251604"/>
              <a:gd name="connsiteY23" fmla="*/ 7689 h 1885930"/>
              <a:gd name="connsiteX24" fmla="*/ 3537185 w 4251604"/>
              <a:gd name="connsiteY24" fmla="*/ 203632 h 188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251604" h="1885930">
                <a:moveTo>
                  <a:pt x="3537185" y="203632"/>
                </a:moveTo>
                <a:cubicBezTo>
                  <a:pt x="3544960" y="205187"/>
                  <a:pt x="3521635" y="48122"/>
                  <a:pt x="3509194" y="17020"/>
                </a:cubicBezTo>
                <a:cubicBezTo>
                  <a:pt x="3496753" y="-14082"/>
                  <a:pt x="3521635" y="4579"/>
                  <a:pt x="3462541" y="17020"/>
                </a:cubicBezTo>
                <a:cubicBezTo>
                  <a:pt x="3403447" y="29461"/>
                  <a:pt x="3224610" y="48122"/>
                  <a:pt x="3154630" y="91665"/>
                </a:cubicBezTo>
                <a:cubicBezTo>
                  <a:pt x="3084650" y="135208"/>
                  <a:pt x="3031777" y="212963"/>
                  <a:pt x="3042663" y="278277"/>
                </a:cubicBezTo>
                <a:cubicBezTo>
                  <a:pt x="3053549" y="343591"/>
                  <a:pt x="3170182" y="415126"/>
                  <a:pt x="3219945" y="483550"/>
                </a:cubicBezTo>
                <a:cubicBezTo>
                  <a:pt x="3269708" y="551975"/>
                  <a:pt x="3383231" y="637506"/>
                  <a:pt x="3341243" y="688824"/>
                </a:cubicBezTo>
                <a:cubicBezTo>
                  <a:pt x="3299255" y="740142"/>
                  <a:pt x="3187287" y="775910"/>
                  <a:pt x="2968018" y="791461"/>
                </a:cubicBezTo>
                <a:cubicBezTo>
                  <a:pt x="2748749" y="807012"/>
                  <a:pt x="2277552" y="782130"/>
                  <a:pt x="2025626" y="782130"/>
                </a:cubicBezTo>
                <a:cubicBezTo>
                  <a:pt x="1773700" y="782130"/>
                  <a:pt x="1647736" y="769690"/>
                  <a:pt x="1456459" y="791461"/>
                </a:cubicBezTo>
                <a:cubicBezTo>
                  <a:pt x="1265181" y="813233"/>
                  <a:pt x="1042802" y="838114"/>
                  <a:pt x="877961" y="912759"/>
                </a:cubicBezTo>
                <a:cubicBezTo>
                  <a:pt x="713120" y="987404"/>
                  <a:pt x="599598" y="1211338"/>
                  <a:pt x="467414" y="1239330"/>
                </a:cubicBezTo>
                <a:cubicBezTo>
                  <a:pt x="335230" y="1267322"/>
                  <a:pt x="161059" y="1057384"/>
                  <a:pt x="84859" y="1080710"/>
                </a:cubicBezTo>
                <a:cubicBezTo>
                  <a:pt x="8659" y="1104036"/>
                  <a:pt x="-16223" y="1324861"/>
                  <a:pt x="10214" y="1379289"/>
                </a:cubicBezTo>
                <a:cubicBezTo>
                  <a:pt x="36651" y="1433717"/>
                  <a:pt x="66197" y="1415056"/>
                  <a:pt x="243479" y="1407281"/>
                </a:cubicBezTo>
                <a:cubicBezTo>
                  <a:pt x="420761" y="1399506"/>
                  <a:pt x="769104" y="1292203"/>
                  <a:pt x="1073904" y="1332636"/>
                </a:cubicBezTo>
                <a:cubicBezTo>
                  <a:pt x="1378704" y="1373069"/>
                  <a:pt x="2072279" y="1649877"/>
                  <a:pt x="2072279" y="1649877"/>
                </a:cubicBezTo>
                <a:cubicBezTo>
                  <a:pt x="2366193" y="1741628"/>
                  <a:pt x="2709871" y="1909579"/>
                  <a:pt x="2837390" y="1883142"/>
                </a:cubicBezTo>
                <a:cubicBezTo>
                  <a:pt x="2964908" y="1856705"/>
                  <a:pt x="2807843" y="1623440"/>
                  <a:pt x="2837390" y="1491256"/>
                </a:cubicBezTo>
                <a:cubicBezTo>
                  <a:pt x="2866937" y="1359072"/>
                  <a:pt x="2826504" y="1156909"/>
                  <a:pt x="3014671" y="1090040"/>
                </a:cubicBezTo>
                <a:cubicBezTo>
                  <a:pt x="3202838" y="1023171"/>
                  <a:pt x="3762676" y="1181791"/>
                  <a:pt x="3966394" y="1090040"/>
                </a:cubicBezTo>
                <a:cubicBezTo>
                  <a:pt x="4170112" y="998289"/>
                  <a:pt x="4296075" y="682603"/>
                  <a:pt x="4236981" y="539534"/>
                </a:cubicBezTo>
                <a:cubicBezTo>
                  <a:pt x="4177887" y="396465"/>
                  <a:pt x="3740903" y="320265"/>
                  <a:pt x="3611830" y="231624"/>
                </a:cubicBezTo>
                <a:cubicBezTo>
                  <a:pt x="3482757" y="142983"/>
                  <a:pt x="3476537" y="20130"/>
                  <a:pt x="3462541" y="7689"/>
                </a:cubicBezTo>
                <a:cubicBezTo>
                  <a:pt x="3448545" y="-4752"/>
                  <a:pt x="3529410" y="202077"/>
                  <a:pt x="3537185" y="203632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FDEC7A7-4B98-2EA8-49B0-B7C1BA62A97A}"/>
              </a:ext>
            </a:extLst>
          </p:cNvPr>
          <p:cNvCxnSpPr>
            <a:cxnSpLocks/>
          </p:cNvCxnSpPr>
          <p:nvPr/>
        </p:nvCxnSpPr>
        <p:spPr>
          <a:xfrm flipV="1">
            <a:off x="7578734" y="5327780"/>
            <a:ext cx="468182" cy="64381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85838F-F90D-D865-1777-B873098E01B6}"/>
              </a:ext>
            </a:extLst>
          </p:cNvPr>
          <p:cNvCxnSpPr>
            <a:cxnSpLocks/>
          </p:cNvCxnSpPr>
          <p:nvPr/>
        </p:nvCxnSpPr>
        <p:spPr>
          <a:xfrm flipH="1">
            <a:off x="8421474" y="1232662"/>
            <a:ext cx="530615" cy="127347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34ED32-654F-957A-13AB-BE496A715600}"/>
              </a:ext>
            </a:extLst>
          </p:cNvPr>
          <p:cNvCxnSpPr>
            <a:cxnSpLocks/>
          </p:cNvCxnSpPr>
          <p:nvPr/>
        </p:nvCxnSpPr>
        <p:spPr>
          <a:xfrm>
            <a:off x="4290994" y="1189453"/>
            <a:ext cx="1093166" cy="9330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7C2F74B-62E9-820C-0E90-5DC3992C57D8}"/>
              </a:ext>
            </a:extLst>
          </p:cNvPr>
          <p:cNvSpPr/>
          <p:nvPr/>
        </p:nvSpPr>
        <p:spPr>
          <a:xfrm>
            <a:off x="4613267" y="4036487"/>
            <a:ext cx="1831916" cy="1365955"/>
          </a:xfrm>
          <a:custGeom>
            <a:avLst/>
            <a:gdLst>
              <a:gd name="connsiteX0" fmla="*/ 1590227 w 1877206"/>
              <a:gd name="connsiteY0" fmla="*/ 1238110 h 1415409"/>
              <a:gd name="connsiteX1" fmla="*/ 1590227 w 1877206"/>
              <a:gd name="connsiteY1" fmla="*/ 790240 h 1415409"/>
              <a:gd name="connsiteX2" fmla="*/ 1730186 w 1877206"/>
              <a:gd name="connsiteY2" fmla="*/ 575636 h 1415409"/>
              <a:gd name="connsiteX3" fmla="*/ 1870145 w 1877206"/>
              <a:gd name="connsiteY3" fmla="*/ 305049 h 1415409"/>
              <a:gd name="connsiteX4" fmla="*/ 1496921 w 1877206"/>
              <a:gd name="connsiteY4" fmla="*/ 146428 h 1415409"/>
              <a:gd name="connsiteX5" fmla="*/ 955745 w 1877206"/>
              <a:gd name="connsiteY5" fmla="*/ 221073 h 1415409"/>
              <a:gd name="connsiteX6" fmla="*/ 498545 w 1877206"/>
              <a:gd name="connsiteY6" fmla="*/ 25130 h 1415409"/>
              <a:gd name="connsiteX7" fmla="*/ 143982 w 1877206"/>
              <a:gd name="connsiteY7" fmla="*/ 53122 h 1415409"/>
              <a:gd name="connsiteX8" fmla="*/ 13354 w 1877206"/>
              <a:gd name="connsiteY8" fmla="*/ 482330 h 1415409"/>
              <a:gd name="connsiteX9" fmla="*/ 442562 w 1877206"/>
              <a:gd name="connsiteY9" fmla="*/ 874216 h 1415409"/>
              <a:gd name="connsiteX10" fmla="*/ 881101 w 1877206"/>
              <a:gd name="connsiteY10" fmla="*/ 911538 h 1415409"/>
              <a:gd name="connsiteX11" fmla="*/ 1198341 w 1877206"/>
              <a:gd name="connsiteY11" fmla="*/ 1238110 h 1415409"/>
              <a:gd name="connsiteX12" fmla="*/ 1366292 w 1877206"/>
              <a:gd name="connsiteY12" fmla="*/ 1415391 h 1415409"/>
              <a:gd name="connsiteX13" fmla="*/ 1590227 w 1877206"/>
              <a:gd name="connsiteY13" fmla="*/ 1238110 h 141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77206" h="1415409">
                <a:moveTo>
                  <a:pt x="1590227" y="1238110"/>
                </a:moveTo>
                <a:cubicBezTo>
                  <a:pt x="1627550" y="1133918"/>
                  <a:pt x="1566901" y="900652"/>
                  <a:pt x="1590227" y="790240"/>
                </a:cubicBezTo>
                <a:cubicBezTo>
                  <a:pt x="1613553" y="679828"/>
                  <a:pt x="1683533" y="656501"/>
                  <a:pt x="1730186" y="575636"/>
                </a:cubicBezTo>
                <a:cubicBezTo>
                  <a:pt x="1776839" y="494771"/>
                  <a:pt x="1909022" y="376584"/>
                  <a:pt x="1870145" y="305049"/>
                </a:cubicBezTo>
                <a:cubicBezTo>
                  <a:pt x="1831268" y="233514"/>
                  <a:pt x="1649321" y="160424"/>
                  <a:pt x="1496921" y="146428"/>
                </a:cubicBezTo>
                <a:cubicBezTo>
                  <a:pt x="1344521" y="132432"/>
                  <a:pt x="1122141" y="241289"/>
                  <a:pt x="955745" y="221073"/>
                </a:cubicBezTo>
                <a:cubicBezTo>
                  <a:pt x="789349" y="200857"/>
                  <a:pt x="633839" y="53122"/>
                  <a:pt x="498545" y="25130"/>
                </a:cubicBezTo>
                <a:cubicBezTo>
                  <a:pt x="363251" y="-2862"/>
                  <a:pt x="224847" y="-23078"/>
                  <a:pt x="143982" y="53122"/>
                </a:cubicBezTo>
                <a:cubicBezTo>
                  <a:pt x="63117" y="129322"/>
                  <a:pt x="-36409" y="345481"/>
                  <a:pt x="13354" y="482330"/>
                </a:cubicBezTo>
                <a:cubicBezTo>
                  <a:pt x="63117" y="619179"/>
                  <a:pt x="297937" y="802681"/>
                  <a:pt x="442562" y="874216"/>
                </a:cubicBezTo>
                <a:cubicBezTo>
                  <a:pt x="587186" y="945751"/>
                  <a:pt x="755138" y="850889"/>
                  <a:pt x="881101" y="911538"/>
                </a:cubicBezTo>
                <a:cubicBezTo>
                  <a:pt x="1007064" y="972187"/>
                  <a:pt x="1117476" y="1154135"/>
                  <a:pt x="1198341" y="1238110"/>
                </a:cubicBezTo>
                <a:cubicBezTo>
                  <a:pt x="1279206" y="1322085"/>
                  <a:pt x="1296312" y="1416946"/>
                  <a:pt x="1366292" y="1415391"/>
                </a:cubicBezTo>
                <a:cubicBezTo>
                  <a:pt x="1436272" y="1413836"/>
                  <a:pt x="1552904" y="1342302"/>
                  <a:pt x="1590227" y="1238110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14F523-8A87-7ECE-8608-40F0D2FD17FD}"/>
              </a:ext>
            </a:extLst>
          </p:cNvPr>
          <p:cNvCxnSpPr>
            <a:cxnSpLocks/>
          </p:cNvCxnSpPr>
          <p:nvPr/>
        </p:nvCxnSpPr>
        <p:spPr>
          <a:xfrm>
            <a:off x="3717178" y="4036487"/>
            <a:ext cx="1154755" cy="38470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>
            <a:extLst>
              <a:ext uri="{FF2B5EF4-FFF2-40B4-BE49-F238E27FC236}">
                <a16:creationId xmlns:a16="http://schemas.microsoft.com/office/drawing/2014/main" id="{CE57460E-53E0-6933-FC9E-B593594BB6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503" y="129979"/>
            <a:ext cx="4654533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PHYSICAL CONSTRAINTS</a:t>
            </a:r>
          </a:p>
        </p:txBody>
      </p:sp>
    </p:spTree>
    <p:extLst>
      <p:ext uri="{BB962C8B-B14F-4D97-AF65-F5344CB8AC3E}">
        <p14:creationId xmlns:p14="http://schemas.microsoft.com/office/powerpoint/2010/main" val="1571510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hought bubble outline">
            <a:extLst>
              <a:ext uri="{FF2B5EF4-FFF2-40B4-BE49-F238E27FC236}">
                <a16:creationId xmlns:a16="http://schemas.microsoft.com/office/drawing/2014/main" id="{E1C08C59-3E22-E8F4-0334-A982E5847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327783" y="-244548"/>
            <a:ext cx="9280396" cy="71706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4716A-F933-6C85-E86E-AD9439668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131" y="1998920"/>
            <a:ext cx="10764874" cy="2222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rgbClr val="002060"/>
                </a:solidFill>
                <a:latin typeface="Baguet Script" panose="020F0502020204030204" pitchFamily="2" charset="0"/>
              </a:rPr>
              <a:t>BRAINSTORM!</a:t>
            </a:r>
          </a:p>
        </p:txBody>
      </p:sp>
      <p:pic>
        <p:nvPicPr>
          <p:cNvPr id="5" name="Graphic 4" descr="Thought bubble outline">
            <a:extLst>
              <a:ext uri="{FF2B5EF4-FFF2-40B4-BE49-F238E27FC236}">
                <a16:creationId xmlns:a16="http://schemas.microsoft.com/office/drawing/2014/main" id="{6D310579-FE53-417C-8CFD-517636113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58833" y="3168499"/>
            <a:ext cx="4837167" cy="32960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 descr="Thought bubble outline">
            <a:extLst>
              <a:ext uri="{FF2B5EF4-FFF2-40B4-BE49-F238E27FC236}">
                <a16:creationId xmlns:a16="http://schemas.microsoft.com/office/drawing/2014/main" id="{491010A6-6E00-63E8-17E3-041F61DED3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598034" y="3646963"/>
            <a:ext cx="4134999" cy="28176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2944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4716A-F933-6C85-E86E-AD9439668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99" y="838200"/>
            <a:ext cx="11650921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</a:rPr>
              <a:t>Tell us what you know. Zoom attendees please respond using chat. Raise your hand if you want to speak. </a:t>
            </a:r>
            <a:endParaRPr lang="en-US" sz="72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7200" dirty="0">
                <a:solidFill>
                  <a:schemeClr val="bg1"/>
                </a:solidFill>
              </a:rPr>
              <a:t>Question 1: </a:t>
            </a: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What strengths, challenges, and future opportunities do you think are most important? 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91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7C007C3-3A76-AA75-92A6-970BB7B7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838200"/>
            <a:ext cx="11379200" cy="58674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Tell us what you know. </a:t>
            </a:r>
            <a:r>
              <a:rPr lang="en-US" i="1" dirty="0">
                <a:solidFill>
                  <a:schemeClr val="bg1"/>
                </a:solidFill>
              </a:rPr>
              <a:t>Zoom attendees p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lease respond using chat. Raise your hand if you want to speak. 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bg1"/>
                </a:solidFill>
              </a:rPr>
              <a:t>Question 2: </a:t>
            </a:r>
          </a:p>
          <a:p>
            <a:pPr marL="0" indent="0">
              <a:buNone/>
            </a:pPr>
            <a:r>
              <a:rPr lang="en-US" sz="6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else should we know to make good decisions about the site and potential future uses?</a:t>
            </a:r>
          </a:p>
        </p:txBody>
      </p:sp>
    </p:spTree>
    <p:extLst>
      <p:ext uri="{BB962C8B-B14F-4D97-AF65-F5344CB8AC3E}">
        <p14:creationId xmlns:p14="http://schemas.microsoft.com/office/powerpoint/2010/main" val="2241380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4716A-F933-6C85-E86E-AD9439668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Tell us what you know. </a:t>
            </a:r>
            <a:r>
              <a:rPr lang="en-US" i="1" dirty="0">
                <a:solidFill>
                  <a:schemeClr val="bg1"/>
                </a:solidFill>
              </a:rPr>
              <a:t>Zoom attendees p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lease respond using chat. Raise your hand if you want to speak. 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bg1"/>
                </a:solidFill>
              </a:rPr>
              <a:t>Question 3: </a:t>
            </a:r>
            <a:endParaRPr lang="en-US" sz="6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What community needs and goals could the Iron Rail Property help with?</a:t>
            </a:r>
          </a:p>
        </p:txBody>
      </p:sp>
    </p:spTree>
    <p:extLst>
      <p:ext uri="{BB962C8B-B14F-4D97-AF65-F5344CB8AC3E}">
        <p14:creationId xmlns:p14="http://schemas.microsoft.com/office/powerpoint/2010/main" val="56032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4716A-F933-6C85-E86E-AD9439668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</a:rPr>
              <a:t>Tell us what you know. Zoom attendees please respond using chat. Raise your hand if you want to speak. </a:t>
            </a:r>
            <a:endParaRPr lang="en-US" sz="72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7200" dirty="0">
                <a:solidFill>
                  <a:schemeClr val="bg1"/>
                </a:solidFill>
              </a:rPr>
              <a:t>Question 4: </a:t>
            </a:r>
          </a:p>
          <a:p>
            <a:pPr marL="0" indent="0">
              <a:buNone/>
            </a:pPr>
            <a:r>
              <a:rPr lang="en-US" sz="6600" dirty="0">
                <a:solidFill>
                  <a:schemeClr val="bg1"/>
                </a:solidFill>
              </a:rPr>
              <a:t>What future uses and programming should be explored? 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46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2B1CD9-18D8-F0C8-4840-A7013EE48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7" y="179476"/>
            <a:ext cx="7505740" cy="46429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76976E-C599-48AD-9F3B-16CCAD47E3E8}"/>
              </a:ext>
            </a:extLst>
          </p:cNvPr>
          <p:cNvSpPr/>
          <p:nvPr/>
        </p:nvSpPr>
        <p:spPr>
          <a:xfrm>
            <a:off x="88507" y="4956532"/>
            <a:ext cx="12040917" cy="1528350"/>
          </a:xfrm>
          <a:prstGeom prst="rect">
            <a:avLst/>
          </a:prstGeom>
          <a:solidFill>
            <a:srgbClr val="436D7D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802040-9F8F-8C75-B3C0-924B9CA24363}"/>
              </a:ext>
            </a:extLst>
          </p:cNvPr>
          <p:cNvSpPr txBox="1"/>
          <p:nvPr/>
        </p:nvSpPr>
        <p:spPr>
          <a:xfrm>
            <a:off x="7972467" y="1516747"/>
            <a:ext cx="60949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6C6307-66B7-857B-3EA4-3D1490552584}"/>
              </a:ext>
            </a:extLst>
          </p:cNvPr>
          <p:cNvSpPr txBox="1">
            <a:spLocks/>
          </p:cNvSpPr>
          <p:nvPr/>
        </p:nvSpPr>
        <p:spPr>
          <a:xfrm>
            <a:off x="1982854" y="5267071"/>
            <a:ext cx="2853716" cy="1068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Peter Flinker, FAICP, FASLA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Dodson &amp; Flinker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peter@dodsonflinker.com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413-628-4496 x 102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D5F43F-2F4A-826F-E327-E1125BA06710}"/>
              </a:ext>
            </a:extLst>
          </p:cNvPr>
          <p:cNvSpPr txBox="1">
            <a:spLocks/>
          </p:cNvSpPr>
          <p:nvPr/>
        </p:nvSpPr>
        <p:spPr>
          <a:xfrm>
            <a:off x="4908999" y="5267070"/>
            <a:ext cx="2853716" cy="1068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Helena Farrell, MLA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Dodson &amp; Flinker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helena@dodsonflinker.com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413-628-4496 x 107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98B25-1FED-A8D8-FFBF-D78840052B3F}"/>
              </a:ext>
            </a:extLst>
          </p:cNvPr>
          <p:cNvSpPr txBox="1"/>
          <p:nvPr/>
        </p:nvSpPr>
        <p:spPr>
          <a:xfrm>
            <a:off x="263527" y="520156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Contact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Information</a:t>
            </a: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33280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7D1B5-D429-7772-2180-51210AD4D147}"/>
              </a:ext>
            </a:extLst>
          </p:cNvPr>
          <p:cNvSpPr txBox="1"/>
          <p:nvPr/>
        </p:nvSpPr>
        <p:spPr>
          <a:xfrm>
            <a:off x="364851" y="225869"/>
            <a:ext cx="60949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-10" normalizeH="0" baseline="0" noProof="0" dirty="0">
                <a:ln>
                  <a:noFill/>
                </a:ln>
                <a:solidFill>
                  <a:srgbClr val="375F9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INTRODUCTION TO THE PROJECT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4703C-503A-0153-24C1-0549FFEDF21F}"/>
              </a:ext>
            </a:extLst>
          </p:cNvPr>
          <p:cNvSpPr txBox="1"/>
          <p:nvPr/>
        </p:nvSpPr>
        <p:spPr>
          <a:xfrm>
            <a:off x="364852" y="849087"/>
            <a:ext cx="5156718" cy="5418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Iron Rail Property Overview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urchased by the Town in 1976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Iron Rail Commission coordinates use and maintenance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use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Public Works headquarters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 Department storage facility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Cemetery Commission – new cemetery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soccer fields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businesses in the Iron Rail Building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Boy Scout barn with kitchen and bathroom facilitie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Conservation land with public access to roads and trails, including overnight camping</a:t>
            </a:r>
          </a:p>
        </p:txBody>
      </p:sp>
      <p:pic>
        <p:nvPicPr>
          <p:cNvPr id="2" name="object 6">
            <a:extLst>
              <a:ext uri="{FF2B5EF4-FFF2-40B4-BE49-F238E27FC236}">
                <a16:creationId xmlns:a16="http://schemas.microsoft.com/office/drawing/2014/main" id="{674AB184-DF7B-6D4A-B0DA-0CC97C81A25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925" y="1336432"/>
            <a:ext cx="6173075" cy="446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7D1B5-D429-7772-2180-51210AD4D147}"/>
              </a:ext>
            </a:extLst>
          </p:cNvPr>
          <p:cNvSpPr txBox="1"/>
          <p:nvPr/>
        </p:nvSpPr>
        <p:spPr>
          <a:xfrm>
            <a:off x="364851" y="225869"/>
            <a:ext cx="60949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-10" normalizeH="0" baseline="0" noProof="0" dirty="0">
                <a:ln>
                  <a:noFill/>
                </a:ln>
                <a:solidFill>
                  <a:srgbClr val="375F9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INTRODUCTION TO THE PROJECT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0FA0FA-C52E-3095-979F-4F3762DF203D}"/>
              </a:ext>
            </a:extLst>
          </p:cNvPr>
          <p:cNvSpPr txBox="1"/>
          <p:nvPr/>
        </p:nvSpPr>
        <p:spPr>
          <a:xfrm>
            <a:off x="500409" y="907351"/>
            <a:ext cx="3333038" cy="2156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Goal: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0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valuate the characteristics of the site and examine potential best use concepts to achieve the community’s vision and goals.</a:t>
            </a:r>
          </a:p>
        </p:txBody>
      </p:sp>
      <p:pic>
        <p:nvPicPr>
          <p:cNvPr id="2" name="object 3">
            <a:extLst>
              <a:ext uri="{FF2B5EF4-FFF2-40B4-BE49-F238E27FC236}">
                <a16:creationId xmlns:a16="http://schemas.microsoft.com/office/drawing/2014/main" id="{E34C7B3D-3DEB-791D-0F2B-20F77BFAEF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1277" y="907351"/>
            <a:ext cx="8222446" cy="50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1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7D1B5-D429-7772-2180-51210AD4D147}"/>
              </a:ext>
            </a:extLst>
          </p:cNvPr>
          <p:cNvSpPr txBox="1"/>
          <p:nvPr/>
        </p:nvSpPr>
        <p:spPr>
          <a:xfrm>
            <a:off x="364851" y="225869"/>
            <a:ext cx="70189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-10" normalizeH="0" baseline="0" noProof="0" dirty="0">
                <a:ln>
                  <a:noFill/>
                </a:ln>
                <a:solidFill>
                  <a:srgbClr val="375F9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THE PROCESS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D46EDDC-BD8B-CCEF-56E7-1CD28E05E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3238303"/>
              </p:ext>
            </p:extLst>
          </p:nvPr>
        </p:nvGraphicFramePr>
        <p:xfrm>
          <a:off x="2777948" y="1667105"/>
          <a:ext cx="5913863" cy="3596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B6046CB-FC6C-D2BF-DC40-7058762BF2D7}"/>
              </a:ext>
            </a:extLst>
          </p:cNvPr>
          <p:cNvSpPr txBox="1"/>
          <p:nvPr/>
        </p:nvSpPr>
        <p:spPr>
          <a:xfrm>
            <a:off x="0" y="993416"/>
            <a:ext cx="4155444" cy="169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Engagement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u="sng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Meetings and </a:t>
            </a:r>
            <a:r>
              <a:rPr lang="en-US" u="sng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with Community Stakeholders </a:t>
            </a:r>
            <a:r>
              <a:rPr 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Facilitate shared fact-finding and discussion of community goals and values</a:t>
            </a:r>
            <a:endParaRPr lang="en-US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29984-7D28-AB30-FE5B-A2D7FA79E8EF}"/>
              </a:ext>
            </a:extLst>
          </p:cNvPr>
          <p:cNvSpPr txBox="1"/>
          <p:nvPr/>
        </p:nvSpPr>
        <p:spPr>
          <a:xfrm>
            <a:off x="42148" y="3060073"/>
            <a:ext cx="4155444" cy="1890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Scenarios</a:t>
            </a:r>
            <a:br>
              <a:rPr lang="en-US" sz="1400" b="1" u="sng" kern="1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u="sng" kern="1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(3) C</a:t>
            </a:r>
            <a:r>
              <a:rPr lang="en-US" u="sng" kern="1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oncept Plans</a:t>
            </a:r>
            <a:br>
              <a:rPr lang="en-US" u="sng" kern="1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and evaluate scenarios to identify </a:t>
            </a:r>
            <a:r>
              <a:rPr lang="en-US" kern="1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highest and best reuse of the site, based on input from the community and project team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EBC71-A2BA-CD17-11B6-F0ED165FA668}"/>
              </a:ext>
            </a:extLst>
          </p:cNvPr>
          <p:cNvSpPr txBox="1"/>
          <p:nvPr/>
        </p:nvSpPr>
        <p:spPr>
          <a:xfrm>
            <a:off x="3574117" y="5533439"/>
            <a:ext cx="4321524" cy="1001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Plan</a:t>
            </a:r>
            <a:br>
              <a:rPr lang="en-US" sz="1400" u="sng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final illustrated and</a:t>
            </a:r>
            <a:r>
              <a:rPr lang="en-US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annotated plan that describes the selected design scenario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4703C-503A-0153-24C1-0549FFEDF21F}"/>
              </a:ext>
            </a:extLst>
          </p:cNvPr>
          <p:cNvSpPr txBox="1"/>
          <p:nvPr/>
        </p:nvSpPr>
        <p:spPr>
          <a:xfrm>
            <a:off x="7383841" y="1397148"/>
            <a:ext cx="4683981" cy="3178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Existing Conditions and Market Analysis</a:t>
            </a:r>
            <a:br>
              <a:rPr lang="en-US" sz="1400" kern="1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u="sng" kern="1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Analysis </a:t>
            </a:r>
            <a:br>
              <a:rPr lang="en-US" u="sng" kern="1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 physical</a:t>
            </a:r>
            <a:r>
              <a:rPr lang="en-US" kern="1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conditions, </a:t>
            </a:r>
            <a:r>
              <a:rPr lang="en-US" kern="1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 </a:t>
            </a:r>
            <a:r>
              <a:rPr lang="en-US" kern="1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uses, </a:t>
            </a:r>
            <a:r>
              <a:rPr lang="en-US" kern="1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regulatory constraints, market conditions, design considerations, and mobility needs</a:t>
            </a:r>
            <a:endParaRPr lang="en-US" kern="10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u="sng" kern="1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Opportunities, Challenges, &amp; Best Use Alternatives</a:t>
            </a:r>
            <a:r>
              <a:rPr lang="en-US" kern="1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kern="1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on public input and analysis, identify and assess development opportunities and key alternatives</a:t>
            </a:r>
            <a:endParaRPr lang="en-US" kern="10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41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BE645F-8C8D-4099-9311-508C93173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186" y="153105"/>
            <a:ext cx="11777914" cy="59778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Arial" panose="020B0604020202020204" pitchFamily="34" charset="0"/>
              </a:rPr>
              <a:t>Highest and Best Use Study: </a:t>
            </a:r>
            <a:r>
              <a:rPr lang="en-US" sz="2300" dirty="0">
                <a:solidFill>
                  <a:srgbClr val="FF0000"/>
                </a:solidFill>
                <a:latin typeface="+mj-lt"/>
                <a:ea typeface="+mj-ea"/>
                <a:cs typeface="Arial" panose="020B0604020202020204" pitchFamily="34" charset="0"/>
              </a:rPr>
              <a:t>An evaluation of the conditions, needs, and goals for a site to determine a use that is physically and financially feasible, community-supported, and results in the highest value </a:t>
            </a:r>
            <a:r>
              <a:rPr lang="en-US" sz="1400" i="1" dirty="0">
                <a:solidFill>
                  <a:srgbClr val="FF0000"/>
                </a:solidFill>
                <a:latin typeface="+mj-lt"/>
                <a:ea typeface="+mj-ea"/>
                <a:cs typeface="Arial" panose="020B0604020202020204" pitchFamily="34" charset="0"/>
              </a:rPr>
              <a:t>(The Appraisal Institute)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9F54D-AA2E-E8F3-3802-3471159C7D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847" y="975550"/>
            <a:ext cx="2799719" cy="2099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762370-33E7-D242-34A1-950CC47D1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81" y="1019393"/>
            <a:ext cx="2857047" cy="2067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99E305-88CE-852C-C618-4C0FA6BD6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1016" b="-996"/>
          <a:stretch/>
        </p:blipFill>
        <p:spPr>
          <a:xfrm>
            <a:off x="9025395" y="922867"/>
            <a:ext cx="2939705" cy="2120710"/>
          </a:xfrm>
          <a:prstGeom prst="rect">
            <a:avLst/>
          </a:prstGeom>
        </p:spPr>
      </p:pic>
      <p:pic>
        <p:nvPicPr>
          <p:cNvPr id="13" name="Picture 1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61ADA0C-9EE0-D876-02B5-C863F96DC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" y="3707914"/>
            <a:ext cx="3046070" cy="21757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5D7639-5721-74AD-0F61-07DD5ECB9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88" y="3725120"/>
            <a:ext cx="2939705" cy="2099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06D4224-F850-576C-D1BB-3BE3D4F0B4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395" y="3725120"/>
            <a:ext cx="2910135" cy="2078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2AF8D0-B81D-8C3E-77CA-B456A8E3792D}"/>
              </a:ext>
            </a:extLst>
          </p:cNvPr>
          <p:cNvSpPr txBox="1"/>
          <p:nvPr/>
        </p:nvSpPr>
        <p:spPr>
          <a:xfrm>
            <a:off x="6647083" y="3141310"/>
            <a:ext cx="1785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Visioning &amp; </a:t>
            </a:r>
            <a:b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Building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6D17A1-1A4B-991D-C3AA-02DA39A0788F}"/>
              </a:ext>
            </a:extLst>
          </p:cNvPr>
          <p:cNvSpPr txBox="1"/>
          <p:nvPr/>
        </p:nvSpPr>
        <p:spPr>
          <a:xfrm>
            <a:off x="277784" y="3078047"/>
            <a:ext cx="27777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Conditions &amp; Potential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Use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F029F8-B733-ED0E-2F62-386144D814B5}"/>
              </a:ext>
            </a:extLst>
          </p:cNvPr>
          <p:cNvSpPr txBox="1"/>
          <p:nvPr/>
        </p:nvSpPr>
        <p:spPr>
          <a:xfrm>
            <a:off x="217200" y="5918342"/>
            <a:ext cx="58173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Input &amp; Evaluation of Best Use Alternatives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5F226A-BCB5-F253-A2D1-87E76F1C4AEF}"/>
              </a:ext>
            </a:extLst>
          </p:cNvPr>
          <p:cNvSpPr txBox="1"/>
          <p:nvPr/>
        </p:nvSpPr>
        <p:spPr>
          <a:xfrm>
            <a:off x="5922188" y="5946089"/>
            <a:ext cx="60133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Plan for Selected Best Use Alternative</a:t>
            </a:r>
            <a:endParaRPr lang="en-US" sz="1400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4FE39BD1-4BE1-40BD-9B99-CE899C1A4CD8}"/>
              </a:ext>
            </a:extLst>
          </p:cNvPr>
          <p:cNvSpPr/>
          <p:nvPr/>
        </p:nvSpPr>
        <p:spPr>
          <a:xfrm>
            <a:off x="8723259" y="4540387"/>
            <a:ext cx="474173" cy="33855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904E9D4F-C99C-5070-DC1E-D12D0FDF6091}"/>
              </a:ext>
            </a:extLst>
          </p:cNvPr>
          <p:cNvSpPr/>
          <p:nvPr/>
        </p:nvSpPr>
        <p:spPr>
          <a:xfrm>
            <a:off x="8723259" y="1782114"/>
            <a:ext cx="474173" cy="33855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4488C-A834-63D7-B71F-B7FB14B470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54" t="3399" r="12639"/>
          <a:stretch/>
        </p:blipFill>
        <p:spPr>
          <a:xfrm>
            <a:off x="3101119" y="975550"/>
            <a:ext cx="2799720" cy="20793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D59FDD4A-E643-C555-1F38-A9654005759C}"/>
              </a:ext>
            </a:extLst>
          </p:cNvPr>
          <p:cNvSpPr/>
          <p:nvPr/>
        </p:nvSpPr>
        <p:spPr>
          <a:xfrm>
            <a:off x="2840819" y="1742914"/>
            <a:ext cx="474173" cy="33855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56B88DD7-7DD3-8F52-3F15-3CE57D43CC27}"/>
              </a:ext>
            </a:extLst>
          </p:cNvPr>
          <p:cNvSpPr/>
          <p:nvPr/>
        </p:nvSpPr>
        <p:spPr>
          <a:xfrm>
            <a:off x="5730256" y="1742914"/>
            <a:ext cx="474173" cy="33855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FC3F8-78B9-355C-903B-C8DD7B66E234}"/>
              </a:ext>
            </a:extLst>
          </p:cNvPr>
          <p:cNvSpPr txBox="1"/>
          <p:nvPr/>
        </p:nvSpPr>
        <p:spPr>
          <a:xfrm>
            <a:off x="2966167" y="3121905"/>
            <a:ext cx="27777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Trends Analysis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98B4F-A808-4A0D-1702-414583196058}"/>
              </a:ext>
            </a:extLst>
          </p:cNvPr>
          <p:cNvSpPr txBox="1"/>
          <p:nvPr/>
        </p:nvSpPr>
        <p:spPr>
          <a:xfrm>
            <a:off x="9830706" y="1367010"/>
            <a:ext cx="29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8EAB2E-5D9E-36FE-939C-99540C466763}"/>
              </a:ext>
            </a:extLst>
          </p:cNvPr>
          <p:cNvSpPr txBox="1"/>
          <p:nvPr/>
        </p:nvSpPr>
        <p:spPr>
          <a:xfrm>
            <a:off x="10703557" y="2029204"/>
            <a:ext cx="295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465A6C-62B8-7A75-A87A-CD04192DB915}"/>
              </a:ext>
            </a:extLst>
          </p:cNvPr>
          <p:cNvSpPr txBox="1"/>
          <p:nvPr/>
        </p:nvSpPr>
        <p:spPr>
          <a:xfrm>
            <a:off x="9143284" y="2028532"/>
            <a:ext cx="295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8AC30EC-A00F-D1E9-36D8-2A729B44E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254" y="6480574"/>
            <a:ext cx="11653777" cy="284783"/>
          </a:xfrm>
        </p:spPr>
        <p:txBody>
          <a:bodyPr>
            <a:normAutofit/>
          </a:bodyPr>
          <a:lstStyle/>
          <a:p>
            <a:pPr algn="l"/>
            <a:r>
              <a:rPr lang="en-US" sz="14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Hickory Ridge Redevelopment, Amherst, MA &amp; Oak Grove Park </a:t>
            </a:r>
            <a:r>
              <a:rPr lang="en-US" sz="1400" i="1" kern="0" dirty="0">
                <a:latin typeface="Arial" panose="020B0604020202020204" pitchFamily="34" charset="0"/>
                <a:cs typeface="Arial" panose="020B0604020202020204" pitchFamily="34" charset="0"/>
              </a:rPr>
              <a:t>Mixed Use Form-Based Zoning Bylaw</a:t>
            </a:r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Medway, MA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E95DACD-EE4B-846D-9B6F-170DD84DE8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3" r="11242"/>
          <a:stretch/>
        </p:blipFill>
        <p:spPr>
          <a:xfrm rot="16200000">
            <a:off x="3414991" y="3573121"/>
            <a:ext cx="2116995" cy="2414420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22C42C66-FDD3-8F9C-045D-2566BF260FDB}"/>
              </a:ext>
            </a:extLst>
          </p:cNvPr>
          <p:cNvSpPr/>
          <p:nvPr/>
        </p:nvSpPr>
        <p:spPr>
          <a:xfrm>
            <a:off x="5606073" y="4470080"/>
            <a:ext cx="474173" cy="33855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CC15C1D-FEC5-EAFA-8EF4-F0050D624F56}"/>
              </a:ext>
            </a:extLst>
          </p:cNvPr>
          <p:cNvSpPr/>
          <p:nvPr/>
        </p:nvSpPr>
        <p:spPr>
          <a:xfrm>
            <a:off x="2946244" y="4512017"/>
            <a:ext cx="474173" cy="33855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5D2F28-EDE0-E19B-0FD5-6F7332D6FFE3}"/>
              </a:ext>
            </a:extLst>
          </p:cNvPr>
          <p:cNvSpPr txBox="1"/>
          <p:nvPr/>
        </p:nvSpPr>
        <p:spPr>
          <a:xfrm>
            <a:off x="9143284" y="3136537"/>
            <a:ext cx="2770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Conservation, Development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Mobility, Highest and Best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8672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B681A5-71CD-D7AF-78B6-42A52C9C2216}"/>
              </a:ext>
            </a:extLst>
          </p:cNvPr>
          <p:cNvSpPr/>
          <p:nvPr/>
        </p:nvSpPr>
        <p:spPr>
          <a:xfrm>
            <a:off x="-141514" y="-76200"/>
            <a:ext cx="12605657" cy="715191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2283FF-E910-66C4-EAD2-72BA42B075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880284"/>
              </p:ext>
            </p:extLst>
          </p:nvPr>
        </p:nvGraphicFramePr>
        <p:xfrm>
          <a:off x="-48445" y="24159"/>
          <a:ext cx="12240445" cy="7134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4600A33-1DA2-C10D-8270-C7E1B7C39ADC}"/>
              </a:ext>
            </a:extLst>
          </p:cNvPr>
          <p:cNvSpPr txBox="1"/>
          <p:nvPr/>
        </p:nvSpPr>
        <p:spPr>
          <a:xfrm>
            <a:off x="24804" y="24159"/>
            <a:ext cx="647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</a:rPr>
              <a:t>IRON RAIL BEST USE STUDY SCHEDULE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0634AE-880B-FF9D-C639-107D5531AB0B}"/>
              </a:ext>
            </a:extLst>
          </p:cNvPr>
          <p:cNvSpPr txBox="1"/>
          <p:nvPr/>
        </p:nvSpPr>
        <p:spPr>
          <a:xfrm>
            <a:off x="628070" y="962228"/>
            <a:ext cx="42735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Kick-off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Advisory Group Meeting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Calibri"/>
              </a:rPr>
              <a:t>Site analysis &amp; assessment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Calibri"/>
              </a:rPr>
              <a:t>Review of Town Plans, r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egulations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 market </a:t>
            </a:r>
            <a:r>
              <a:rPr lang="en-US" sz="2000" dirty="0">
                <a:solidFill>
                  <a:schemeClr val="bg1"/>
                </a:solidFill>
                <a:latin typeface="Calibri"/>
              </a:rPr>
              <a:t>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onditions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B5CD10-C037-B1FE-779B-E47C8F4A0C70}"/>
              </a:ext>
            </a:extLst>
          </p:cNvPr>
          <p:cNvSpPr txBox="1"/>
          <p:nvPr/>
        </p:nvSpPr>
        <p:spPr>
          <a:xfrm>
            <a:off x="7818569" y="3771757"/>
            <a:ext cx="437343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8890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"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Stakeholder Meetings</a:t>
            </a:r>
          </a:p>
          <a:p>
            <a:pPr marL="342900" indent="-342900" defTabSz="8890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"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Meeting 2 - Review of 3 Best </a:t>
            </a:r>
            <a:r>
              <a:rPr lang="en-US" sz="2000" dirty="0">
                <a:solidFill>
                  <a:schemeClr val="bg1"/>
                </a:solidFill>
                <a:latin typeface="Calibri"/>
              </a:rPr>
              <a:t>U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</a:t>
            </a:r>
            <a:r>
              <a:rPr lang="en-US" sz="2000" dirty="0">
                <a:solidFill>
                  <a:schemeClr val="bg1"/>
                </a:solidFill>
                <a:latin typeface="Calibri"/>
              </a:rPr>
              <a:t>S</a:t>
            </a:r>
            <a:r>
              <a:rPr kumimoji="0" lang="en-US" sz="20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cenarios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indent="-342900" defTabSz="8890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"/>
            </a:pPr>
            <a:r>
              <a:rPr lang="en-US" sz="2000" dirty="0">
                <a:solidFill>
                  <a:schemeClr val="bg1"/>
                </a:solidFill>
                <a:latin typeface="Calibri"/>
              </a:rPr>
              <a:t>Additional testing and evaluation of scenarios by project team </a:t>
            </a:r>
          </a:p>
          <a:p>
            <a:pPr marL="342900" indent="-342900" defTabSz="8890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"/>
            </a:pPr>
            <a:r>
              <a:rPr lang="en-US" sz="2000" dirty="0">
                <a:solidFill>
                  <a:schemeClr val="bg1"/>
                </a:solidFill>
                <a:latin typeface="Calibri"/>
                <a:sym typeface="Wingdings" panose="05000000000000000000" pitchFamily="2" charset="2"/>
              </a:rPr>
              <a:t>Prepare final annotated plan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74080-64FF-7B79-E9EA-641983FCD9E4}"/>
              </a:ext>
            </a:extLst>
          </p:cNvPr>
          <p:cNvSpPr txBox="1"/>
          <p:nvPr/>
        </p:nvSpPr>
        <p:spPr>
          <a:xfrm>
            <a:off x="5595490" y="1113128"/>
            <a:ext cx="5026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8890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Stakeholder meetings</a:t>
            </a:r>
          </a:p>
          <a:p>
            <a:pPr marL="342900" indent="-342900" defTabSz="8890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</a:rPr>
              <a:t>Synthesis of analysis &amp; assessment and community input </a:t>
            </a:r>
          </a:p>
          <a:p>
            <a:pPr marL="342900" indent="-342900" defTabSz="8890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</a:rPr>
              <a:t>Development of 3 Best Use Scenarios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EF1049-DA90-AE08-88EF-66803E23A2BD}"/>
              </a:ext>
            </a:extLst>
          </p:cNvPr>
          <p:cNvSpPr txBox="1"/>
          <p:nvPr/>
        </p:nvSpPr>
        <p:spPr>
          <a:xfrm>
            <a:off x="2991394" y="3819889"/>
            <a:ext cx="413242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0070" indent="-285750" defTabSz="889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kern="1200" dirty="0">
                <a:solidFill>
                  <a:schemeClr val="bg1"/>
                </a:solidFill>
                <a:sym typeface="Wingdings" panose="05000000000000000000" pitchFamily="2" charset="2"/>
              </a:rPr>
              <a:t>Ongoing analysis </a:t>
            </a:r>
            <a:r>
              <a:rPr lang="en-US" sz="2000" dirty="0">
                <a:solidFill>
                  <a:schemeClr val="bg1"/>
                </a:solidFill>
                <a:latin typeface="Calibri"/>
              </a:rPr>
              <a:t>&amp; assessment</a:t>
            </a: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60070" lvl="0" indent="-285750" algn="l" defTabSz="889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kern="1200" dirty="0">
                <a:solidFill>
                  <a:schemeClr val="bg1"/>
                </a:solidFill>
                <a:sym typeface="Wingdings" panose="05000000000000000000" pitchFamily="2" charset="2"/>
              </a:rPr>
              <a:t>Stakeholder meetings</a:t>
            </a:r>
          </a:p>
          <a:p>
            <a:pPr marL="56007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Public Meeting 1 – Shared fact-finding and goal-setting</a:t>
            </a:r>
          </a:p>
        </p:txBody>
      </p:sp>
    </p:spTree>
    <p:extLst>
      <p:ext uri="{BB962C8B-B14F-4D97-AF65-F5344CB8AC3E}">
        <p14:creationId xmlns:p14="http://schemas.microsoft.com/office/powerpoint/2010/main" val="3703765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B592A0-DE24-6F26-E206-681704B3A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0291" y="1296178"/>
            <a:ext cx="8186551" cy="4532248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62618E44-4E86-2472-A241-411852CC5FF1}"/>
              </a:ext>
            </a:extLst>
          </p:cNvPr>
          <p:cNvSpPr txBox="1">
            <a:spLocks/>
          </p:cNvSpPr>
          <p:nvPr/>
        </p:nvSpPr>
        <p:spPr>
          <a:xfrm>
            <a:off x="333105" y="171543"/>
            <a:ext cx="872611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 rtl="0">
              <a:spcBef>
                <a:spcPts val="100"/>
              </a:spcBef>
              <a:tabLst>
                <a:tab pos="1252855" algn="l"/>
              </a:tabLst>
              <a:defRPr/>
            </a:pPr>
            <a:r>
              <a:rPr lang="en-US" sz="2800" b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IRON RAIL PROPERTY CONTEXT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C5E6C9-26FF-64C6-B55E-E9283E386DD5}"/>
              </a:ext>
            </a:extLst>
          </p:cNvPr>
          <p:cNvSpPr txBox="1"/>
          <p:nvPr/>
        </p:nvSpPr>
        <p:spPr>
          <a:xfrm>
            <a:off x="196770" y="1053729"/>
            <a:ext cx="331035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algn="l" defTabSz="914400" rtl="0" eaLnBrk="1" fontAlgn="auto" latinLnBrk="0" hangingPunct="1">
              <a:buClr>
                <a:srgbClr val="436D7D"/>
              </a:buClr>
              <a:buSzTx/>
              <a:tabLst/>
              <a:defRPr/>
            </a:pPr>
            <a:r>
              <a:rPr lang="en-US" sz="1400" b="1" dirty="0">
                <a:solidFill>
                  <a:srgbClr val="1F497D"/>
                </a:solidFill>
                <a:latin typeface="Calibri"/>
              </a:rPr>
              <a:t>            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Iron Rail Project Area</a:t>
            </a:r>
          </a:p>
          <a:p>
            <a:pPr marL="114300" marR="0" lvl="0" algn="l" defTabSz="914400" rtl="0" eaLnBrk="1" fontAlgn="auto" latinLnBrk="0" hangingPunct="1"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lang="en-US" dirty="0">
                <a:solidFill>
                  <a:srgbClr val="1F497D"/>
                </a:solidFill>
                <a:latin typeface="Calibri"/>
              </a:rPr>
              <a:t>          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(91 Grapevine Road)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lang="en-US" b="1" dirty="0">
                <a:solidFill>
                  <a:srgbClr val="1F497D"/>
                </a:solidFill>
                <a:latin typeface="Calibri"/>
              </a:rPr>
              <a:t>           Wenham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Town Center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tabLst/>
              <a:defRPr/>
            </a:pPr>
            <a:r>
              <a:rPr lang="en-US" b="1" dirty="0">
                <a:solidFill>
                  <a:srgbClr val="1F497D"/>
                </a:solidFill>
                <a:latin typeface="Calibri"/>
              </a:rPr>
              <a:t>Site Information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00050" marR="0" lvl="0" indent="-2857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79.5 acres in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east Wenham, on the northern border with the Town of Hamilton</a:t>
            </a:r>
          </a:p>
          <a:p>
            <a:pPr marL="400050" marR="0" lvl="0" indent="-2857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>
                <a:solidFill>
                  <a:srgbClr val="1F497D"/>
                </a:solidFill>
                <a:latin typeface="Calibri"/>
              </a:rPr>
              <a:t>Residential Zoning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00050" marR="0" lvl="0" indent="-2857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>
                <a:solidFill>
                  <a:srgbClr val="1F497D"/>
                </a:solidFill>
                <a:latin typeface="Calibri"/>
              </a:rPr>
              <a:t>&lt;3 miles to Town Center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Surrounding Context</a:t>
            </a:r>
            <a:endParaRPr lang="en-US" b="1" dirty="0">
              <a:solidFill>
                <a:srgbClr val="1F497D"/>
              </a:solidFill>
              <a:latin typeface="Calibri"/>
            </a:endParaRPr>
          </a:p>
          <a:p>
            <a:pPr marL="400050" indent="-285750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1F497D"/>
                </a:solidFill>
                <a:latin typeface="Calibri"/>
              </a:rPr>
              <a:t>&lt;5 miles to the coast</a:t>
            </a:r>
          </a:p>
          <a:p>
            <a:pPr marL="400050" indent="-285750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1F497D"/>
                </a:solidFill>
                <a:latin typeface="Calibri"/>
              </a:rPr>
              <a:t>&lt;30 miles to Boston</a:t>
            </a:r>
          </a:p>
          <a:p>
            <a:pPr marL="400050" indent="-285750">
              <a:spcBef>
                <a:spcPts val="600"/>
              </a:spcBef>
              <a:spcAft>
                <a:spcPts val="600"/>
              </a:spcAft>
              <a:buClr>
                <a:srgbClr val="436D7D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1F497D"/>
                </a:solidFill>
                <a:latin typeface="Calibri"/>
              </a:rPr>
              <a:t>&lt;45 miles to Portsmouth, NH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39120141-18F0-8EEF-6590-E4D00DB9884D}"/>
              </a:ext>
            </a:extLst>
          </p:cNvPr>
          <p:cNvSpPr/>
          <p:nvPr/>
        </p:nvSpPr>
        <p:spPr>
          <a:xfrm>
            <a:off x="511814" y="1871328"/>
            <a:ext cx="170121" cy="170121"/>
          </a:xfrm>
          <a:prstGeom prst="star5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0CCEC00F-B2A1-9DD7-76D4-A6077B0938FB}"/>
              </a:ext>
            </a:extLst>
          </p:cNvPr>
          <p:cNvSpPr/>
          <p:nvPr/>
        </p:nvSpPr>
        <p:spPr>
          <a:xfrm>
            <a:off x="6096000" y="1871328"/>
            <a:ext cx="170121" cy="170121"/>
          </a:xfrm>
          <a:prstGeom prst="star5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6">
            <a:extLst>
              <a:ext uri="{FF2B5EF4-FFF2-40B4-BE49-F238E27FC236}">
                <a16:creationId xmlns:a16="http://schemas.microsoft.com/office/drawing/2014/main" id="{766BE2DD-FDF9-509C-1B3D-75BFF8458AA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21717" r="95832" b="76303"/>
          <a:stretch/>
        </p:blipFill>
        <p:spPr>
          <a:xfrm>
            <a:off x="389932" y="1211118"/>
            <a:ext cx="413887" cy="17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34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_DF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&amp;F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DF_1" id="{A85A01EA-0429-4ACF-B90B-15AD2CA77B96}" vid="{FC36BCC7-3390-48D5-90A9-DD69B7FC7BE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13091</TotalTime>
  <Words>3040</Words>
  <Application>Microsoft Office PowerPoint</Application>
  <PresentationFormat>Widescreen</PresentationFormat>
  <Paragraphs>392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Adobe Gothic Std B</vt:lpstr>
      <vt:lpstr>Adobe Jenson Pro</vt:lpstr>
      <vt:lpstr>Arial</vt:lpstr>
      <vt:lpstr>Arial Nova Cond</vt:lpstr>
      <vt:lpstr>Arial Nova Light</vt:lpstr>
      <vt:lpstr>Baguet Script</vt:lpstr>
      <vt:lpstr>Calibri</vt:lpstr>
      <vt:lpstr>Century Gothic</vt:lpstr>
      <vt:lpstr>Courier New</vt:lpstr>
      <vt:lpstr>Wingdings</vt:lpstr>
      <vt:lpstr>1_Office Theme</vt:lpstr>
      <vt:lpstr>5_Office Theme</vt:lpstr>
      <vt:lpstr>Theme_DF_1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Hickory Ridge Redevelopment, Amherst, MA &amp; Oak Grove Park Mixed Use Form-Based Zoning Bylaw, Medway, MA</vt:lpstr>
      <vt:lpstr>PowerPoint Presentation</vt:lpstr>
      <vt:lpstr>PowerPoint Presentation</vt:lpstr>
      <vt:lpstr>ZONING &amp;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MARKET DEMAND</vt:lpstr>
      <vt:lpstr>PowerPoint Presentation</vt:lpstr>
      <vt:lpstr>PowerPoint Presentation</vt:lpstr>
      <vt:lpstr>PowerPoint Presentation</vt:lpstr>
      <vt:lpstr>EXISTING CONDITIONS</vt:lpstr>
      <vt:lpstr>INFRASTRUCTURE</vt:lpstr>
      <vt:lpstr>VEGETATION</vt:lpstr>
      <vt:lpstr>SLOPES</vt:lpstr>
      <vt:lpstr>NATURAL RESOURCES</vt:lpstr>
      <vt:lpstr>NATURAL RESOURCES</vt:lpstr>
      <vt:lpstr>REGULATORY CONSTRAINTS</vt:lpstr>
      <vt:lpstr>PHYSICAL CONSTRAINTS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Helena Farrell</dc:creator>
  <cp:lastModifiedBy>Michelle McGovern</cp:lastModifiedBy>
  <cp:revision>258</cp:revision>
  <dcterms:created xsi:type="dcterms:W3CDTF">2022-11-16T17:10:43Z</dcterms:created>
  <dcterms:modified xsi:type="dcterms:W3CDTF">2024-04-02T16:31:53Z</dcterms:modified>
</cp:coreProperties>
</file>